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0"/>
  </p:handoutMasterIdLst>
  <p:sldIdLst>
    <p:sldId id="258" r:id="rId2"/>
    <p:sldId id="276" r:id="rId3"/>
    <p:sldId id="260" r:id="rId4"/>
    <p:sldId id="274" r:id="rId5"/>
    <p:sldId id="261" r:id="rId6"/>
    <p:sldId id="277" r:id="rId7"/>
    <p:sldId id="263" r:id="rId8"/>
    <p:sldId id="278" r:id="rId9"/>
    <p:sldId id="262" r:id="rId10"/>
    <p:sldId id="264" r:id="rId11"/>
    <p:sldId id="265" r:id="rId12"/>
    <p:sldId id="267" r:id="rId13"/>
    <p:sldId id="279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797675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6" autoAdjust="0"/>
    <p:restoredTop sz="86563" autoAdjust="0"/>
  </p:normalViewPr>
  <p:slideViewPr>
    <p:cSldViewPr snapToGrid="0" snapToObjects="1"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60D19-4152-41CC-9DD2-828528722D60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FA654-BA95-41BD-BABC-13F06C1E53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68364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A4DF-B4D4-6344-95A7-2A50FBF889AA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EA4DF-B4D4-6344-95A7-2A50FBF889AA}" type="datetimeFigureOut">
              <a:rPr lang="it-IT" smtClean="0"/>
              <a:pPr/>
              <a:t>17/04/2020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3E682-78D8-964C-A72E-BAB9CE6A56F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686346" y="152104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7053044" y="5343750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Parallelogramma 5"/>
          <p:cNvSpPr/>
          <p:nvPr/>
        </p:nvSpPr>
        <p:spPr>
          <a:xfrm>
            <a:off x="2475492" y="2520978"/>
            <a:ext cx="2156026" cy="569064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PIN 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886364" y="116924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ACCENDI CELLULARE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86364" y="1911315"/>
            <a:ext cx="1356309" cy="41447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>
              <a:solidFill>
                <a:srgbClr val="000000"/>
              </a:solidFill>
            </a:endParaRPr>
          </a:p>
          <a:p>
            <a:pPr algn="ctr"/>
            <a:r>
              <a:rPr lang="it-IT" dirty="0" smtClean="0">
                <a:solidFill>
                  <a:srgbClr val="000000"/>
                </a:solidFill>
              </a:rPr>
              <a:t>i=1; C=0</a:t>
            </a:r>
          </a:p>
          <a:p>
            <a:pPr algn="ctr"/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119183" y="457811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i=4; C=1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886364" y="3325549"/>
            <a:ext cx="1325961" cy="489012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i&lt;=3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Diamante 10"/>
          <p:cNvSpPr/>
          <p:nvPr/>
        </p:nvSpPr>
        <p:spPr>
          <a:xfrm>
            <a:off x="2083296" y="3999227"/>
            <a:ext cx="2865718" cy="578892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PIN(i)</a:t>
            </a:r>
            <a:r>
              <a:rPr lang="it-IT" dirty="0" err="1" smtClean="0">
                <a:solidFill>
                  <a:srgbClr val="000000"/>
                </a:solidFill>
              </a:rPr>
              <a:t>=PIN</a:t>
            </a:r>
            <a:r>
              <a:rPr lang="it-IT" dirty="0" smtClean="0">
                <a:solidFill>
                  <a:srgbClr val="000000"/>
                </a:solidFill>
              </a:rPr>
              <a:t> corretto?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3" name="Forma 12"/>
          <p:cNvCxnSpPr>
            <a:stCxn id="11" idx="3"/>
            <a:endCxn id="17" idx="0"/>
          </p:cNvCxnSpPr>
          <p:nvPr/>
        </p:nvCxnSpPr>
        <p:spPr>
          <a:xfrm>
            <a:off x="4949014" y="4288673"/>
            <a:ext cx="124214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Forma 13"/>
          <p:cNvCxnSpPr>
            <a:stCxn id="11" idx="1"/>
            <a:endCxn id="9" idx="0"/>
          </p:cNvCxnSpPr>
          <p:nvPr/>
        </p:nvCxnSpPr>
        <p:spPr>
          <a:xfrm rot="10800000" flipV="1">
            <a:off x="1797338" y="4288673"/>
            <a:ext cx="285958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ttangolo 16"/>
          <p:cNvSpPr/>
          <p:nvPr/>
        </p:nvSpPr>
        <p:spPr>
          <a:xfrm>
            <a:off x="4395073" y="4578119"/>
            <a:ext cx="1356309" cy="34222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0" name="Parallelogramma 19"/>
          <p:cNvSpPr/>
          <p:nvPr/>
        </p:nvSpPr>
        <p:spPr>
          <a:xfrm>
            <a:off x="3083715" y="5458269"/>
            <a:ext cx="1847616" cy="339290"/>
          </a:xfrm>
          <a:prstGeom prst="parallelogram">
            <a:avLst>
              <a:gd name="adj" fmla="val 57084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PIN 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1" name="Forma 20"/>
          <p:cNvCxnSpPr/>
          <p:nvPr/>
        </p:nvCxnSpPr>
        <p:spPr>
          <a:xfrm rot="10800000" flipV="1">
            <a:off x="3493318" y="5967206"/>
            <a:ext cx="1579910" cy="301979"/>
          </a:xfrm>
          <a:prstGeom prst="bentConnector3">
            <a:avLst>
              <a:gd name="adj1" fmla="val -98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Forma 23"/>
          <p:cNvCxnSpPr>
            <a:stCxn id="9" idx="2"/>
          </p:cNvCxnSpPr>
          <p:nvPr/>
        </p:nvCxnSpPr>
        <p:spPr>
          <a:xfrm rot="16200000" flipH="1">
            <a:off x="2120361" y="4878549"/>
            <a:ext cx="1067612" cy="171365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Forma 26"/>
          <p:cNvCxnSpPr>
            <a:endCxn id="10" idx="0"/>
          </p:cNvCxnSpPr>
          <p:nvPr/>
        </p:nvCxnSpPr>
        <p:spPr>
          <a:xfrm rot="5400000" flipH="1" flipV="1">
            <a:off x="2085568" y="4750978"/>
            <a:ext cx="2889206" cy="38348"/>
          </a:xfrm>
          <a:prstGeom prst="bentConnector5">
            <a:avLst>
              <a:gd name="adj1" fmla="val -11588"/>
              <a:gd name="adj2" fmla="val -6999400"/>
              <a:gd name="adj3" fmla="val 10414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/>
          <p:cNvSpPr txBox="1"/>
          <p:nvPr/>
        </p:nvSpPr>
        <p:spPr>
          <a:xfrm>
            <a:off x="4949014" y="3999227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1792569" y="3814561"/>
            <a:ext cx="28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2993683" y="3677515"/>
            <a:ext cx="28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cxnSp>
        <p:nvCxnSpPr>
          <p:cNvPr id="37" name="Forma 36"/>
          <p:cNvCxnSpPr>
            <a:stCxn id="10" idx="3"/>
            <a:endCxn id="40" idx="0"/>
          </p:cNvCxnSpPr>
          <p:nvPr/>
        </p:nvCxnSpPr>
        <p:spPr>
          <a:xfrm>
            <a:off x="4212325" y="3570055"/>
            <a:ext cx="3463982" cy="29212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ttangolo 38"/>
          <p:cNvSpPr/>
          <p:nvPr/>
        </p:nvSpPr>
        <p:spPr>
          <a:xfrm>
            <a:off x="6078964" y="444107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BLOCCA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0" name="Diamante 39"/>
          <p:cNvSpPr/>
          <p:nvPr/>
        </p:nvSpPr>
        <p:spPr>
          <a:xfrm>
            <a:off x="6891265" y="3862181"/>
            <a:ext cx="1570083" cy="578892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C=1?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41" name="Forma 40"/>
          <p:cNvCxnSpPr>
            <a:stCxn id="40" idx="3"/>
          </p:cNvCxnSpPr>
          <p:nvPr/>
        </p:nvCxnSpPr>
        <p:spPr>
          <a:xfrm>
            <a:off x="8461348" y="4151627"/>
            <a:ext cx="261456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ttangolo 41"/>
          <p:cNvSpPr/>
          <p:nvPr/>
        </p:nvSpPr>
        <p:spPr>
          <a:xfrm>
            <a:off x="7907408" y="444107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ACCENDI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6602341" y="3862181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cxnSp>
        <p:nvCxnSpPr>
          <p:cNvPr id="45" name="Forma 44"/>
          <p:cNvCxnSpPr/>
          <p:nvPr/>
        </p:nvCxnSpPr>
        <p:spPr>
          <a:xfrm rot="5400000">
            <a:off x="6675954" y="4256225"/>
            <a:ext cx="289446" cy="144782"/>
          </a:xfrm>
          <a:prstGeom prst="bentConnector3">
            <a:avLst>
              <a:gd name="adj1" fmla="val -265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/>
          <p:nvPr/>
        </p:nvSpPr>
        <p:spPr>
          <a:xfrm>
            <a:off x="8472847" y="3814561"/>
            <a:ext cx="28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cxnSp>
        <p:nvCxnSpPr>
          <p:cNvPr id="47" name="Forma 46"/>
          <p:cNvCxnSpPr>
            <a:stCxn id="39" idx="2"/>
          </p:cNvCxnSpPr>
          <p:nvPr/>
        </p:nvCxnSpPr>
        <p:spPr>
          <a:xfrm rot="16200000" flipH="1">
            <a:off x="7197920" y="4623725"/>
            <a:ext cx="186979" cy="106858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Forma 47"/>
          <p:cNvCxnSpPr/>
          <p:nvPr/>
        </p:nvCxnSpPr>
        <p:spPr>
          <a:xfrm rot="10800000" flipV="1">
            <a:off x="7825698" y="5064527"/>
            <a:ext cx="897106" cy="186978"/>
          </a:xfrm>
          <a:prstGeom prst="bentConnector3">
            <a:avLst>
              <a:gd name="adj1" fmla="val 267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5474379" y="463831"/>
            <a:ext cx="3143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ALGORITMO PER L’ACCENSIONE </a:t>
            </a:r>
          </a:p>
          <a:p>
            <a:r>
              <a:rPr lang="it-IT" dirty="0" smtClean="0"/>
              <a:t>DEL CELLULARE</a:t>
            </a:r>
            <a:endParaRPr lang="it-IT" dirty="0"/>
          </a:p>
        </p:txBody>
      </p:sp>
      <p:sp>
        <p:nvSpPr>
          <p:cNvPr id="44" name="Diamante 39"/>
          <p:cNvSpPr/>
          <p:nvPr/>
        </p:nvSpPr>
        <p:spPr>
          <a:xfrm>
            <a:off x="4242673" y="4962060"/>
            <a:ext cx="1570083" cy="381690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i=4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3953749" y="496206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cxnSp>
        <p:nvCxnSpPr>
          <p:cNvPr id="51" name="Forma 44"/>
          <p:cNvCxnSpPr/>
          <p:nvPr/>
        </p:nvCxnSpPr>
        <p:spPr>
          <a:xfrm rot="5400000">
            <a:off x="4027362" y="5259001"/>
            <a:ext cx="289446" cy="144782"/>
          </a:xfrm>
          <a:prstGeom prst="bentConnector3">
            <a:avLst>
              <a:gd name="adj1" fmla="val -265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CasellaDiTesto 51"/>
          <p:cNvSpPr txBox="1"/>
          <p:nvPr/>
        </p:nvSpPr>
        <p:spPr>
          <a:xfrm>
            <a:off x="5824255" y="4914440"/>
            <a:ext cx="28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cxnSp>
        <p:nvCxnSpPr>
          <p:cNvPr id="56" name="Connettore 4 55"/>
          <p:cNvCxnSpPr>
            <a:stCxn id="8" idx="2"/>
            <a:endCxn id="6" idx="0"/>
          </p:cNvCxnSpPr>
          <p:nvPr/>
        </p:nvCxnSpPr>
        <p:spPr>
          <a:xfrm rot="5400000">
            <a:off x="3461418" y="2417877"/>
            <a:ext cx="195188" cy="1101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4 56"/>
          <p:cNvCxnSpPr>
            <a:stCxn id="20" idx="4"/>
            <a:endCxn id="44" idx="3"/>
          </p:cNvCxnSpPr>
          <p:nvPr/>
        </p:nvCxnSpPr>
        <p:spPr>
          <a:xfrm rot="5400000" flipH="1" flipV="1">
            <a:off x="4587812" y="4572615"/>
            <a:ext cx="644654" cy="1805233"/>
          </a:xfrm>
          <a:prstGeom prst="bentConnector4">
            <a:avLst>
              <a:gd name="adj1" fmla="val -27018"/>
              <a:gd name="adj2" fmla="val 112663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4 65"/>
          <p:cNvCxnSpPr>
            <a:stCxn id="7" idx="2"/>
            <a:endCxn id="8" idx="0"/>
          </p:cNvCxnSpPr>
          <p:nvPr/>
        </p:nvCxnSpPr>
        <p:spPr>
          <a:xfrm rot="5400000">
            <a:off x="3505210" y="1852006"/>
            <a:ext cx="118618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4 68"/>
          <p:cNvCxnSpPr>
            <a:stCxn id="4" idx="4"/>
            <a:endCxn id="7" idx="0"/>
          </p:cNvCxnSpPr>
          <p:nvPr/>
        </p:nvCxnSpPr>
        <p:spPr>
          <a:xfrm rot="16200000" flipH="1">
            <a:off x="3355772" y="960495"/>
            <a:ext cx="393685" cy="2380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4 71"/>
          <p:cNvCxnSpPr>
            <a:stCxn id="10" idx="2"/>
            <a:endCxn id="11" idx="0"/>
          </p:cNvCxnSpPr>
          <p:nvPr/>
        </p:nvCxnSpPr>
        <p:spPr>
          <a:xfrm rot="5400000">
            <a:off x="3440417" y="3890299"/>
            <a:ext cx="184666" cy="331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CasellaDiTesto 80"/>
          <p:cNvSpPr txBox="1"/>
          <p:nvPr/>
        </p:nvSpPr>
        <p:spPr>
          <a:xfrm>
            <a:off x="4212325" y="3253753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638366" y="95892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90205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i&lt;5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913730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708556" y="1728706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MIN=A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4636936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A(i)&lt;MIN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5272571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MIN=A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470902" y="4942425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4981609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4636936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463693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880407" y="5412053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/>
          <p:nvPr/>
        </p:nvCxnSpPr>
        <p:spPr>
          <a:xfrm rot="5400000" flipH="1" flipV="1">
            <a:off x="1451694" y="4252339"/>
            <a:ext cx="3904958" cy="15477"/>
          </a:xfrm>
          <a:prstGeom prst="bentConnector5">
            <a:avLst>
              <a:gd name="adj1" fmla="val -5854"/>
              <a:gd name="adj2" fmla="val -9523312"/>
              <a:gd name="adj3" fmla="val 9945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124797" y="245308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95892"/>
          <a:ext cx="2079282" cy="245964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30845"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MIN</a:t>
                      </a:r>
                      <a:endParaRPr lang="it-IT" dirty="0"/>
                    </a:p>
                  </a:txBody>
                  <a:tcPr/>
                </a:tc>
              </a:tr>
              <a:tr h="365488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-5</a:t>
                      </a:r>
                      <a:endParaRPr lang="it-IT" dirty="0"/>
                    </a:p>
                  </a:txBody>
                  <a:tcPr/>
                </a:tc>
              </a:tr>
              <a:tr h="365488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65488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65488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65488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MIN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84682" y="5102876"/>
            <a:ext cx="37465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811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5 numeri trovare il MIN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745546" y="708021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/>
          <p:nvPr/>
        </p:nvCxnSpPr>
        <p:spPr>
          <a:xfrm rot="5400000">
            <a:off x="3271616" y="6234686"/>
            <a:ext cx="265116" cy="15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24" idx="0"/>
          </p:cNvCxnSpPr>
          <p:nvPr/>
        </p:nvCxnSpPr>
        <p:spPr>
          <a:xfrm>
            <a:off x="3405976" y="512284"/>
            <a:ext cx="17725" cy="1957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endCxn id="6" idx="0"/>
          </p:cNvCxnSpPr>
          <p:nvPr/>
        </p:nvCxnSpPr>
        <p:spPr>
          <a:xfrm>
            <a:off x="3405976" y="2108200"/>
            <a:ext cx="5936" cy="4459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</p:cNvCxnSpPr>
          <p:nvPr/>
        </p:nvCxnSpPr>
        <p:spPr>
          <a:xfrm>
            <a:off x="3411912" y="3214472"/>
            <a:ext cx="11790" cy="2251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7" idx="4"/>
            <a:endCxn id="10" idx="0"/>
          </p:cNvCxnSpPr>
          <p:nvPr/>
        </p:nvCxnSpPr>
        <p:spPr>
          <a:xfrm rot="5400000">
            <a:off x="3315310" y="4528544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Parallelogramma 43"/>
          <p:cNvSpPr/>
          <p:nvPr/>
        </p:nvSpPr>
        <p:spPr>
          <a:xfrm>
            <a:off x="2588189" y="1221194"/>
            <a:ext cx="1647448" cy="358679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5" name="Rettangolo 44"/>
          <p:cNvSpPr/>
          <p:nvPr/>
        </p:nvSpPr>
        <p:spPr>
          <a:xfrm>
            <a:off x="2817276" y="3439578"/>
            <a:ext cx="1356309" cy="33776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0" name="Connettore 2 29"/>
          <p:cNvCxnSpPr>
            <a:stCxn id="24" idx="2"/>
            <a:endCxn id="44" idx="0"/>
          </p:cNvCxnSpPr>
          <p:nvPr/>
        </p:nvCxnSpPr>
        <p:spPr>
          <a:xfrm rot="5400000">
            <a:off x="3343521" y="1141014"/>
            <a:ext cx="148572" cy="117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44" idx="4"/>
            <a:endCxn id="8" idx="0"/>
          </p:cNvCxnSpPr>
          <p:nvPr/>
        </p:nvCxnSpPr>
        <p:spPr>
          <a:xfrm rot="5400000">
            <a:off x="3324896" y="1641688"/>
            <a:ext cx="148833" cy="252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asellaDiTesto 27"/>
          <p:cNvSpPr txBox="1"/>
          <p:nvPr/>
        </p:nvSpPr>
        <p:spPr>
          <a:xfrm>
            <a:off x="-48594" y="338689"/>
            <a:ext cx="2843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N numeri trovare il MIN</a:t>
            </a:r>
            <a:endParaRPr lang="it-IT" dirty="0"/>
          </a:p>
        </p:txBody>
      </p:sp>
      <p:sp>
        <p:nvSpPr>
          <p:cNvPr id="33" name="Ovale 32"/>
          <p:cNvSpPr/>
          <p:nvPr/>
        </p:nvSpPr>
        <p:spPr>
          <a:xfrm>
            <a:off x="2638366" y="95892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37" name="Ovale 36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39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2" name="Parallelogramma 41"/>
          <p:cNvSpPr/>
          <p:nvPr/>
        </p:nvSpPr>
        <p:spPr>
          <a:xfrm>
            <a:off x="2345688" y="3913730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4" name="Rettangolo 43"/>
          <p:cNvSpPr/>
          <p:nvPr/>
        </p:nvSpPr>
        <p:spPr>
          <a:xfrm>
            <a:off x="2708556" y="1728706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MIN=A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5" name="Diamante 9"/>
          <p:cNvSpPr/>
          <p:nvPr/>
        </p:nvSpPr>
        <p:spPr>
          <a:xfrm>
            <a:off x="2314877" y="4636936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A(i)&lt;MIN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6" name="Rettangolo 45"/>
          <p:cNvSpPr/>
          <p:nvPr/>
        </p:nvSpPr>
        <p:spPr>
          <a:xfrm>
            <a:off x="3900064" y="5272571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MIN=A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47" name="Forma 46"/>
          <p:cNvCxnSpPr>
            <a:stCxn id="45" idx="3"/>
          </p:cNvCxnSpPr>
          <p:nvPr/>
        </p:nvCxnSpPr>
        <p:spPr>
          <a:xfrm>
            <a:off x="4470902" y="4967083"/>
            <a:ext cx="107317" cy="3039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Forma 12"/>
          <p:cNvCxnSpPr/>
          <p:nvPr/>
        </p:nvCxnSpPr>
        <p:spPr>
          <a:xfrm>
            <a:off x="2220572" y="4981609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CasellaDiTesto 48"/>
          <p:cNvSpPr txBox="1"/>
          <p:nvPr/>
        </p:nvSpPr>
        <p:spPr>
          <a:xfrm>
            <a:off x="2125617" y="4636936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50" name="CasellaDiTesto 49"/>
          <p:cNvSpPr txBox="1"/>
          <p:nvPr/>
        </p:nvSpPr>
        <p:spPr>
          <a:xfrm>
            <a:off x="4578219" y="463693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51" name="Forma 50"/>
          <p:cNvCxnSpPr>
            <a:stCxn id="46" idx="2"/>
          </p:cNvCxnSpPr>
          <p:nvPr/>
        </p:nvCxnSpPr>
        <p:spPr>
          <a:xfrm rot="5400000">
            <a:off x="3880407" y="5412053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Forma 51"/>
          <p:cNvCxnSpPr/>
          <p:nvPr/>
        </p:nvCxnSpPr>
        <p:spPr>
          <a:xfrm rot="5400000" flipH="1" flipV="1">
            <a:off x="1451694" y="4252339"/>
            <a:ext cx="3904958" cy="15477"/>
          </a:xfrm>
          <a:prstGeom prst="bentConnector5">
            <a:avLst>
              <a:gd name="adj1" fmla="val -5854"/>
              <a:gd name="adj2" fmla="val -9523312"/>
              <a:gd name="adj3" fmla="val 9945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CasellaDiTesto 52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54" name="CasellaDiTesto 53"/>
          <p:cNvSpPr txBox="1"/>
          <p:nvPr/>
        </p:nvSpPr>
        <p:spPr>
          <a:xfrm>
            <a:off x="4124797" y="245308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56" name="Forma 12"/>
          <p:cNvCxnSpPr>
            <a:stCxn id="39" idx="3"/>
            <a:endCxn id="59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Tabella 56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9" name="Parallelogramma 58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MIN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60" name="Connettore 2 59"/>
          <p:cNvCxnSpPr>
            <a:stCxn id="59" idx="4"/>
            <a:endCxn id="37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ttangolo 60"/>
          <p:cNvSpPr/>
          <p:nvPr/>
        </p:nvSpPr>
        <p:spPr>
          <a:xfrm>
            <a:off x="2745546" y="708021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63" name="Connettore 2 62"/>
          <p:cNvCxnSpPr/>
          <p:nvPr/>
        </p:nvCxnSpPr>
        <p:spPr>
          <a:xfrm rot="5400000">
            <a:off x="3271616" y="6234686"/>
            <a:ext cx="265116" cy="15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2 63"/>
          <p:cNvCxnSpPr>
            <a:stCxn id="33" idx="4"/>
            <a:endCxn id="61" idx="0"/>
          </p:cNvCxnSpPr>
          <p:nvPr/>
        </p:nvCxnSpPr>
        <p:spPr>
          <a:xfrm>
            <a:off x="3405976" y="512284"/>
            <a:ext cx="17725" cy="1957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>
            <a:endCxn id="39" idx="0"/>
          </p:cNvCxnSpPr>
          <p:nvPr/>
        </p:nvCxnSpPr>
        <p:spPr>
          <a:xfrm>
            <a:off x="3405976" y="2108200"/>
            <a:ext cx="5936" cy="4459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/>
          <p:cNvCxnSpPr>
            <a:stCxn id="39" idx="2"/>
          </p:cNvCxnSpPr>
          <p:nvPr/>
        </p:nvCxnSpPr>
        <p:spPr>
          <a:xfrm>
            <a:off x="3411912" y="3214472"/>
            <a:ext cx="11790" cy="2251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/>
          <p:cNvCxnSpPr>
            <a:stCxn id="42" idx="4"/>
            <a:endCxn id="45" idx="0"/>
          </p:cNvCxnSpPr>
          <p:nvPr/>
        </p:nvCxnSpPr>
        <p:spPr>
          <a:xfrm rot="5400000">
            <a:off x="3315310" y="4528544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Parallelogramma 67"/>
          <p:cNvSpPr/>
          <p:nvPr/>
        </p:nvSpPr>
        <p:spPr>
          <a:xfrm>
            <a:off x="2308698" y="1157605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A(i); LEGGI 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69" name="Rettangolo 68"/>
          <p:cNvSpPr/>
          <p:nvPr/>
        </p:nvSpPr>
        <p:spPr>
          <a:xfrm>
            <a:off x="2817276" y="3439577"/>
            <a:ext cx="1356309" cy="47415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49336" y="56831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4619399" y="4604613"/>
            <a:ext cx="1411011" cy="310933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676884" y="3439578"/>
            <a:ext cx="1492279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42468" y="634047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561134" y="1689043"/>
            <a:ext cx="1686431" cy="419241"/>
          </a:xfrm>
          <a:prstGeom prst="parallelogram">
            <a:avLst>
              <a:gd name="adj" fmla="val 5441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714736" y="4433103"/>
            <a:ext cx="1356309" cy="48244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699027" y="5278171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876687" y="4054674"/>
            <a:ext cx="3035719" cy="34730"/>
          </a:xfrm>
          <a:prstGeom prst="bentConnector5">
            <a:avLst>
              <a:gd name="adj1" fmla="val -7530"/>
              <a:gd name="adj2" fmla="val -3721420"/>
              <a:gd name="adj3" fmla="val 10753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169163" y="245308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124797" y="2884326"/>
            <a:ext cx="1220077" cy="82356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4659338" y="3707895"/>
            <a:ext cx="1371072" cy="5378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 smtClean="0">
                <a:solidFill>
                  <a:srgbClr val="000000"/>
                </a:solidFill>
              </a:rPr>
              <a:t>S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5155447" y="4415185"/>
            <a:ext cx="358887" cy="199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186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calcola</a:t>
            </a:r>
          </a:p>
          <a:p>
            <a:r>
              <a:rPr lang="it-IT" dirty="0" smtClean="0"/>
              <a:t> la SOMMA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842468" y="1151865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stCxn id="11" idx="2"/>
            <a:endCxn id="15" idx="0"/>
          </p:cNvCxnSpPr>
          <p:nvPr/>
        </p:nvCxnSpPr>
        <p:spPr>
          <a:xfrm rot="5400000">
            <a:off x="3203725" y="5089004"/>
            <a:ext cx="362625" cy="157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8" idx="0"/>
          </p:cNvCxnSpPr>
          <p:nvPr/>
        </p:nvCxnSpPr>
        <p:spPr>
          <a:xfrm rot="16200000" flipH="1">
            <a:off x="3438372" y="551796"/>
            <a:ext cx="160824" cy="36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8" idx="2"/>
            <a:endCxn id="24" idx="0"/>
          </p:cNvCxnSpPr>
          <p:nvPr/>
        </p:nvCxnSpPr>
        <p:spPr>
          <a:xfrm rot="5400000">
            <a:off x="3444015" y="1075256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4" idx="2"/>
            <a:endCxn id="9" idx="1"/>
          </p:cNvCxnSpPr>
          <p:nvPr/>
        </p:nvCxnSpPr>
        <p:spPr>
          <a:xfrm rot="5400000">
            <a:off x="3433226" y="1601645"/>
            <a:ext cx="172577" cy="2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9" idx="4"/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4915" y="3321469"/>
            <a:ext cx="225106" cy="11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endCxn id="11" idx="0"/>
          </p:cNvCxnSpPr>
          <p:nvPr/>
        </p:nvCxnSpPr>
        <p:spPr>
          <a:xfrm rot="16200000" flipH="1">
            <a:off x="3163858" y="4204070"/>
            <a:ext cx="456294" cy="17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2242" y="808873"/>
            <a:ext cx="233032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 1 A 10 LEGGO I NUMERI E CALCOLO LA SOMMA PARZIALE</a:t>
            </a:r>
          </a:p>
          <a:p>
            <a:r>
              <a:rPr lang="it-IT" dirty="0" smtClean="0"/>
              <a:t>DIVIDO LA SOMMA PER 10</a:t>
            </a:r>
          </a:p>
          <a:p>
            <a:r>
              <a:rPr lang="it-IT" dirty="0" smtClean="0"/>
              <a:t>*******</a:t>
            </a:r>
          </a:p>
          <a:p>
            <a:r>
              <a:rPr lang="it-IT" dirty="0" smtClean="0"/>
              <a:t>Leggo primo numero</a:t>
            </a:r>
          </a:p>
          <a:p>
            <a:r>
              <a:rPr lang="it-IT" dirty="0" smtClean="0"/>
              <a:t>Leggo il secondo numero e lo sommo</a:t>
            </a:r>
          </a:p>
          <a:p>
            <a:r>
              <a:rPr lang="it-IT" dirty="0" smtClean="0"/>
              <a:t>Leggo il terzo numero e lo sommo alla somma precedente</a:t>
            </a:r>
          </a:p>
          <a:p>
            <a:r>
              <a:rPr lang="it-IT" dirty="0" err="1" smtClean="0"/>
              <a:t>……</a:t>
            </a:r>
            <a:endParaRPr lang="it-IT" dirty="0" smtClean="0"/>
          </a:p>
          <a:p>
            <a:r>
              <a:rPr lang="it-IT" dirty="0" smtClean="0"/>
              <a:t>Fino al decimo numero</a:t>
            </a:r>
          </a:p>
          <a:p>
            <a:r>
              <a:rPr lang="it-IT" dirty="0" smtClean="0"/>
              <a:t>Ora </a:t>
            </a:r>
          </a:p>
          <a:p>
            <a:r>
              <a:rPr lang="it-IT" dirty="0" smtClean="0"/>
              <a:t>Divido la somma finale per 10</a:t>
            </a:r>
          </a:p>
          <a:p>
            <a:r>
              <a:rPr lang="it-IT" dirty="0" smtClean="0"/>
              <a:t>Stampa il risultato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3694807" y="141104"/>
            <a:ext cx="1449697" cy="3591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START</a:t>
            </a:r>
            <a:endParaRPr lang="it-IT" dirty="0"/>
          </a:p>
        </p:txBody>
      </p:sp>
      <p:sp>
        <p:nvSpPr>
          <p:cNvPr id="7" name="Ovale 6"/>
          <p:cNvSpPr/>
          <p:nvPr/>
        </p:nvSpPr>
        <p:spPr>
          <a:xfrm>
            <a:off x="5913857" y="3489130"/>
            <a:ext cx="1241223" cy="295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STOP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6108166" y="3976582"/>
          <a:ext cx="263986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966"/>
                <a:gridCol w="659966"/>
                <a:gridCol w="659966"/>
                <a:gridCol w="659966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M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ttangolo 8"/>
          <p:cNvSpPr/>
          <p:nvPr/>
        </p:nvSpPr>
        <p:spPr>
          <a:xfrm>
            <a:off x="3540855" y="538763"/>
            <a:ext cx="1744768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i=1; S=0; M=0</a:t>
            </a:r>
            <a:endParaRPr lang="it-IT" b="1" dirty="0"/>
          </a:p>
        </p:txBody>
      </p:sp>
      <p:sp>
        <p:nvSpPr>
          <p:cNvPr id="18" name="Diamante 17"/>
          <p:cNvSpPr/>
          <p:nvPr/>
        </p:nvSpPr>
        <p:spPr>
          <a:xfrm>
            <a:off x="3746123" y="1149843"/>
            <a:ext cx="1394135" cy="923593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i&lt;=10</a:t>
            </a:r>
            <a:endParaRPr lang="it-IT" dirty="0"/>
          </a:p>
        </p:txBody>
      </p:sp>
      <p:sp>
        <p:nvSpPr>
          <p:cNvPr id="19" name="Parallelogramma 18"/>
          <p:cNvSpPr/>
          <p:nvPr/>
        </p:nvSpPr>
        <p:spPr>
          <a:xfrm>
            <a:off x="3746123" y="2270502"/>
            <a:ext cx="1424039" cy="551590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Leggi A(i)</a:t>
            </a:r>
            <a:endParaRPr lang="it-IT" dirty="0"/>
          </a:p>
        </p:txBody>
      </p:sp>
      <p:sp>
        <p:nvSpPr>
          <p:cNvPr id="20" name="Rettangolo 19"/>
          <p:cNvSpPr/>
          <p:nvPr/>
        </p:nvSpPr>
        <p:spPr>
          <a:xfrm>
            <a:off x="3694807" y="2976024"/>
            <a:ext cx="1590816" cy="5644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S=S+A(i)</a:t>
            </a: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3694807" y="3732856"/>
            <a:ext cx="1590816" cy="5515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i=i+1</a:t>
            </a:r>
            <a:endParaRPr lang="it-IT" dirty="0"/>
          </a:p>
        </p:txBody>
      </p:sp>
      <p:cxnSp>
        <p:nvCxnSpPr>
          <p:cNvPr id="23" name="Forma 22"/>
          <p:cNvCxnSpPr>
            <a:stCxn id="21" idx="2"/>
            <a:endCxn id="18" idx="0"/>
          </p:cNvCxnSpPr>
          <p:nvPr/>
        </p:nvCxnSpPr>
        <p:spPr>
          <a:xfrm rot="5400000" flipH="1">
            <a:off x="2899401" y="2693633"/>
            <a:ext cx="3134603" cy="47024"/>
          </a:xfrm>
          <a:prstGeom prst="bentConnector5">
            <a:avLst>
              <a:gd name="adj1" fmla="val -7293"/>
              <a:gd name="adj2" fmla="val 2177628"/>
              <a:gd name="adj3" fmla="val 10729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3989876" y="1821530"/>
            <a:ext cx="443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28" name="Connettore 2 27"/>
          <p:cNvCxnSpPr>
            <a:stCxn id="18" idx="2"/>
            <a:endCxn id="19" idx="0"/>
          </p:cNvCxnSpPr>
          <p:nvPr/>
        </p:nvCxnSpPr>
        <p:spPr>
          <a:xfrm rot="16200000" flipH="1">
            <a:off x="4352134" y="2164493"/>
            <a:ext cx="197066" cy="149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/>
          <p:cNvSpPr txBox="1"/>
          <p:nvPr/>
        </p:nvSpPr>
        <p:spPr>
          <a:xfrm>
            <a:off x="5140259" y="129869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sp>
        <p:nvSpPr>
          <p:cNvPr id="32" name="Rettangolo 31"/>
          <p:cNvSpPr/>
          <p:nvPr/>
        </p:nvSpPr>
        <p:spPr>
          <a:xfrm>
            <a:off x="5728795" y="1809544"/>
            <a:ext cx="1604044" cy="6024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M=S/10</a:t>
            </a:r>
            <a:endParaRPr lang="it-IT" dirty="0"/>
          </a:p>
        </p:txBody>
      </p:sp>
      <p:sp>
        <p:nvSpPr>
          <p:cNvPr id="33" name="Parallelogramma 32"/>
          <p:cNvSpPr/>
          <p:nvPr/>
        </p:nvSpPr>
        <p:spPr>
          <a:xfrm>
            <a:off x="5708987" y="2719473"/>
            <a:ext cx="1629306" cy="513102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Stampa </a:t>
            </a:r>
            <a:r>
              <a:rPr lang="it-IT" dirty="0" err="1" smtClean="0"/>
              <a:t>M</a:t>
            </a:r>
            <a:endParaRPr lang="it-IT" dirty="0"/>
          </a:p>
        </p:txBody>
      </p:sp>
      <p:cxnSp>
        <p:nvCxnSpPr>
          <p:cNvPr id="36" name="Connettore 2 35"/>
          <p:cNvCxnSpPr>
            <a:stCxn id="32" idx="2"/>
            <a:endCxn id="33" idx="0"/>
          </p:cNvCxnSpPr>
          <p:nvPr/>
        </p:nvCxnSpPr>
        <p:spPr>
          <a:xfrm rot="5400000">
            <a:off x="6373503" y="2562158"/>
            <a:ext cx="307453" cy="71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stCxn id="33" idx="4"/>
            <a:endCxn id="7" idx="0"/>
          </p:cNvCxnSpPr>
          <p:nvPr/>
        </p:nvCxnSpPr>
        <p:spPr>
          <a:xfrm rot="16200000" flipH="1">
            <a:off x="6400777" y="3355437"/>
            <a:ext cx="256555" cy="108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20" idx="2"/>
            <a:endCxn id="21" idx="0"/>
          </p:cNvCxnSpPr>
          <p:nvPr/>
        </p:nvCxnSpPr>
        <p:spPr>
          <a:xfrm rot="5400000">
            <a:off x="4394008" y="3636649"/>
            <a:ext cx="1924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endCxn id="20" idx="0"/>
          </p:cNvCxnSpPr>
          <p:nvPr/>
        </p:nvCxnSpPr>
        <p:spPr>
          <a:xfrm rot="5400000">
            <a:off x="4413250" y="2899058"/>
            <a:ext cx="15393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/>
          <p:cNvSpPr txBox="1"/>
          <p:nvPr/>
        </p:nvSpPr>
        <p:spPr>
          <a:xfrm>
            <a:off x="5483601" y="260988"/>
            <a:ext cx="362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10 NUMERI CALCOLA LA MEDIA</a:t>
            </a:r>
            <a:endParaRPr lang="it-IT" dirty="0"/>
          </a:p>
        </p:txBody>
      </p:sp>
      <p:cxnSp>
        <p:nvCxnSpPr>
          <p:cNvPr id="50" name="Forma 49"/>
          <p:cNvCxnSpPr>
            <a:stCxn id="18" idx="3"/>
            <a:endCxn id="32" idx="0"/>
          </p:cNvCxnSpPr>
          <p:nvPr/>
        </p:nvCxnSpPr>
        <p:spPr>
          <a:xfrm>
            <a:off x="5140258" y="1611640"/>
            <a:ext cx="1390559" cy="19790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39942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650696" y="131598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743828" y="708814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MEDIA=0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714736" y="4292093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699027" y="5278171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3" name="Forma 22"/>
          <p:cNvCxnSpPr>
            <a:stCxn id="15" idx="2"/>
          </p:cNvCxnSpPr>
          <p:nvPr/>
        </p:nvCxnSpPr>
        <p:spPr>
          <a:xfrm rot="5400000" flipH="1" flipV="1">
            <a:off x="1743888" y="3940893"/>
            <a:ext cx="3282299" cy="15712"/>
          </a:xfrm>
          <a:prstGeom prst="bentConnector5">
            <a:avLst>
              <a:gd name="adj1" fmla="val -6965"/>
              <a:gd name="adj2" fmla="val -9096693"/>
              <a:gd name="adj3" fmla="val 9985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053413" y="226841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26" idx="0"/>
          </p:cNvCxnSpPr>
          <p:nvPr/>
        </p:nvCxnSpPr>
        <p:spPr>
          <a:xfrm>
            <a:off x="4124797" y="2884326"/>
            <a:ext cx="3248008" cy="3301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MEDIA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1868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calcola</a:t>
            </a:r>
          </a:p>
          <a:p>
            <a:r>
              <a:rPr lang="it-IT" dirty="0" smtClean="0"/>
              <a:t> la MEDIA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743828" y="1226632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stCxn id="11" idx="2"/>
            <a:endCxn id="15" idx="0"/>
          </p:cNvCxnSpPr>
          <p:nvPr/>
        </p:nvCxnSpPr>
        <p:spPr>
          <a:xfrm rot="5400000">
            <a:off x="3203725" y="5089005"/>
            <a:ext cx="362624" cy="157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8" idx="0"/>
          </p:cNvCxnSpPr>
          <p:nvPr/>
        </p:nvCxnSpPr>
        <p:spPr>
          <a:xfrm rot="16200000" flipH="1">
            <a:off x="3339732" y="626563"/>
            <a:ext cx="160824" cy="36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8" idx="2"/>
            <a:endCxn id="24" idx="0"/>
          </p:cNvCxnSpPr>
          <p:nvPr/>
        </p:nvCxnSpPr>
        <p:spPr>
          <a:xfrm rot="5400000">
            <a:off x="3345375" y="1150023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>
            <a:endCxn id="11" idx="0"/>
          </p:cNvCxnSpPr>
          <p:nvPr/>
        </p:nvCxnSpPr>
        <p:spPr>
          <a:xfrm rot="16200000" flipH="1">
            <a:off x="3234363" y="4133565"/>
            <a:ext cx="315284" cy="1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ttangolo 25"/>
          <p:cNvSpPr/>
          <p:nvPr/>
        </p:nvSpPr>
        <p:spPr>
          <a:xfrm>
            <a:off x="6694650" y="3214472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MEDIA=S</a:t>
            </a:r>
            <a:r>
              <a:rPr lang="it-IT" dirty="0" smtClean="0">
                <a:solidFill>
                  <a:srgbClr val="000000"/>
                </a:solidFill>
              </a:rPr>
              <a:t>/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9" name="Connettore 2 28"/>
          <p:cNvCxnSpPr/>
          <p:nvPr/>
        </p:nvCxnSpPr>
        <p:spPr>
          <a:xfrm rot="5400000">
            <a:off x="7189508" y="4018047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Parallelogramma 26"/>
          <p:cNvSpPr/>
          <p:nvPr/>
        </p:nvSpPr>
        <p:spPr>
          <a:xfrm>
            <a:off x="2529190" y="1731182"/>
            <a:ext cx="1789021" cy="377102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49336" y="56831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42468" y="634047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561134" y="1689043"/>
            <a:ext cx="1686431" cy="419241"/>
          </a:xfrm>
          <a:prstGeom prst="parallelogram">
            <a:avLst>
              <a:gd name="adj" fmla="val 5441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4162784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A(i)&gt;50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479841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>
            <a:stCxn id="10" idx="3"/>
          </p:cNvCxnSpPr>
          <p:nvPr/>
        </p:nvCxnSpPr>
        <p:spPr>
          <a:xfrm>
            <a:off x="4470902" y="4492931"/>
            <a:ext cx="107317" cy="3039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4507457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416278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900830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4162784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880407" y="4937901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574984" y="4375629"/>
            <a:ext cx="3658378" cy="15477"/>
          </a:xfrm>
          <a:prstGeom prst="bentConnector5">
            <a:avLst>
              <a:gd name="adj1" fmla="val -6249"/>
              <a:gd name="adj2" fmla="val -10307450"/>
              <a:gd name="adj3" fmla="val 10624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053413" y="226841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 smtClean="0">
                <a:solidFill>
                  <a:srgbClr val="000000"/>
                </a:solidFill>
              </a:rPr>
              <a:t>S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9307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</a:t>
            </a:r>
          </a:p>
          <a:p>
            <a:r>
              <a:rPr lang="it-IT" dirty="0" smtClean="0"/>
              <a:t>CONTA QUANTI HANNO</a:t>
            </a:r>
          </a:p>
          <a:p>
            <a:r>
              <a:rPr lang="it-IT" dirty="0" smtClean="0"/>
              <a:t>UN VALORE MAGGIORE </a:t>
            </a:r>
            <a:r>
              <a:rPr lang="it-IT" dirty="0" err="1" smtClean="0"/>
              <a:t>DI</a:t>
            </a:r>
            <a:r>
              <a:rPr lang="it-IT" dirty="0" smtClean="0"/>
              <a:t> 50 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842468" y="1151865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endCxn id="15" idx="0"/>
          </p:cNvCxnSpPr>
          <p:nvPr/>
        </p:nvCxnSpPr>
        <p:spPr>
          <a:xfrm rot="16200000" flipH="1">
            <a:off x="3262105" y="5766500"/>
            <a:ext cx="265116" cy="3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8" idx="0"/>
          </p:cNvCxnSpPr>
          <p:nvPr/>
        </p:nvCxnSpPr>
        <p:spPr>
          <a:xfrm rot="16200000" flipH="1">
            <a:off x="3438372" y="551796"/>
            <a:ext cx="160824" cy="36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8" idx="2"/>
            <a:endCxn id="24" idx="0"/>
          </p:cNvCxnSpPr>
          <p:nvPr/>
        </p:nvCxnSpPr>
        <p:spPr>
          <a:xfrm rot="5400000">
            <a:off x="3444015" y="1075256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4" idx="2"/>
            <a:endCxn id="9" idx="1"/>
          </p:cNvCxnSpPr>
          <p:nvPr/>
        </p:nvCxnSpPr>
        <p:spPr>
          <a:xfrm rot="5400000">
            <a:off x="3433226" y="1601645"/>
            <a:ext cx="172577" cy="2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9" idx="4"/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7" idx="4"/>
            <a:endCxn id="10" idx="0"/>
          </p:cNvCxnSpPr>
          <p:nvPr/>
        </p:nvCxnSpPr>
        <p:spPr>
          <a:xfrm rot="5400000">
            <a:off x="3315310" y="4054392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ella 32"/>
          <p:cNvGraphicFramePr>
            <a:graphicFrameLocks noGrp="1"/>
          </p:cNvGraphicFramePr>
          <p:nvPr/>
        </p:nvGraphicFramePr>
        <p:xfrm>
          <a:off x="4578220" y="284480"/>
          <a:ext cx="421922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845"/>
                <a:gridCol w="843845"/>
                <a:gridCol w="843845"/>
                <a:gridCol w="843845"/>
                <a:gridCol w="843845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654780" y="82231"/>
            <a:ext cx="1708727" cy="460987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788277" y="731086"/>
            <a:ext cx="1451481" cy="297614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7064718" y="0"/>
          <a:ext cx="2079282" cy="125824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18162"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</a:p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N=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618162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Rettangolo 23"/>
          <p:cNvSpPr/>
          <p:nvPr/>
        </p:nvSpPr>
        <p:spPr>
          <a:xfrm>
            <a:off x="2978778" y="1249023"/>
            <a:ext cx="1106417" cy="33657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-48594" y="351018"/>
            <a:ext cx="24873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numeri,</a:t>
            </a:r>
          </a:p>
          <a:p>
            <a:r>
              <a:rPr lang="it-IT" dirty="0" smtClean="0"/>
              <a:t>SE </a:t>
            </a:r>
            <a:r>
              <a:rPr lang="it-IT" dirty="0" err="1" smtClean="0"/>
              <a:t>N</a:t>
            </a:r>
            <a:r>
              <a:rPr lang="it-IT" dirty="0" smtClean="0"/>
              <a:t> E’ MAGGIORE </a:t>
            </a:r>
            <a:r>
              <a:rPr lang="it-IT" dirty="0" err="1" smtClean="0"/>
              <a:t>DI</a:t>
            </a:r>
            <a:r>
              <a:rPr lang="it-IT" dirty="0" smtClean="0"/>
              <a:t> 50 </a:t>
            </a:r>
          </a:p>
          <a:p>
            <a:r>
              <a:rPr lang="it-IT" dirty="0" smtClean="0"/>
              <a:t>CALCOLA LA SOMMA</a:t>
            </a:r>
          </a:p>
          <a:p>
            <a:r>
              <a:rPr lang="it-IT" dirty="0" smtClean="0"/>
              <a:t>Altrimenti calcola il </a:t>
            </a:r>
          </a:p>
          <a:p>
            <a:r>
              <a:rPr lang="it-IT" dirty="0" smtClean="0"/>
              <a:t>MAX</a:t>
            </a:r>
            <a:endParaRPr lang="it-IT" dirty="0"/>
          </a:p>
        </p:txBody>
      </p:sp>
      <p:sp>
        <p:nvSpPr>
          <p:cNvPr id="27" name="Diamante 26"/>
          <p:cNvSpPr/>
          <p:nvPr/>
        </p:nvSpPr>
        <p:spPr>
          <a:xfrm>
            <a:off x="2817014" y="1754372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N</a:t>
            </a:r>
            <a:r>
              <a:rPr lang="it-IT" dirty="0" smtClean="0">
                <a:solidFill>
                  <a:srgbClr val="000000"/>
                </a:solidFill>
              </a:rPr>
              <a:t>&gt;50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8" name="Ovale 27"/>
          <p:cNvSpPr/>
          <p:nvPr/>
        </p:nvSpPr>
        <p:spPr>
          <a:xfrm>
            <a:off x="3923050" y="6459136"/>
            <a:ext cx="1321756" cy="398863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29" name="Diamante 28"/>
          <p:cNvSpPr/>
          <p:nvPr/>
        </p:nvSpPr>
        <p:spPr>
          <a:xfrm>
            <a:off x="934477" y="280075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0" name="Parallelogramma 29"/>
          <p:cNvSpPr/>
          <p:nvPr/>
        </p:nvSpPr>
        <p:spPr>
          <a:xfrm>
            <a:off x="581138" y="368615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1" name="Diamante 30"/>
          <p:cNvSpPr/>
          <p:nvPr/>
        </p:nvSpPr>
        <p:spPr>
          <a:xfrm>
            <a:off x="550327" y="4409364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2135514" y="504499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3" name="Forma 32"/>
          <p:cNvCxnSpPr/>
          <p:nvPr/>
        </p:nvCxnSpPr>
        <p:spPr>
          <a:xfrm>
            <a:off x="2706352" y="4714853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Forma 12"/>
          <p:cNvCxnSpPr/>
          <p:nvPr/>
        </p:nvCxnSpPr>
        <p:spPr>
          <a:xfrm>
            <a:off x="456022" y="4754037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/>
          <p:cNvSpPr txBox="1"/>
          <p:nvPr/>
        </p:nvSpPr>
        <p:spPr>
          <a:xfrm>
            <a:off x="361067" y="440936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39" name="Rettangolo 38"/>
          <p:cNvSpPr/>
          <p:nvPr/>
        </p:nvSpPr>
        <p:spPr>
          <a:xfrm>
            <a:off x="953730" y="6147410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2813669" y="4409364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43" name="Forma 42"/>
          <p:cNvCxnSpPr>
            <a:stCxn id="32" idx="2"/>
          </p:cNvCxnSpPr>
          <p:nvPr/>
        </p:nvCxnSpPr>
        <p:spPr>
          <a:xfrm rot="5400000">
            <a:off x="2115857" y="5184481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Forma 43"/>
          <p:cNvCxnSpPr>
            <a:stCxn id="39" idx="2"/>
          </p:cNvCxnSpPr>
          <p:nvPr/>
        </p:nvCxnSpPr>
        <p:spPr>
          <a:xfrm rot="5400000" flipH="1" flipV="1">
            <a:off x="-257376" y="4554401"/>
            <a:ext cx="3793997" cy="15476"/>
          </a:xfrm>
          <a:prstGeom prst="bentConnector5">
            <a:avLst>
              <a:gd name="adj1" fmla="val -6025"/>
              <a:gd name="adj2" fmla="val -8806895"/>
              <a:gd name="adj3" fmla="val 9960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/>
          <p:cNvSpPr txBox="1"/>
          <p:nvPr/>
        </p:nvSpPr>
        <p:spPr>
          <a:xfrm>
            <a:off x="1281518" y="331682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2360247" y="269966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47" name="Forma 12"/>
          <p:cNvCxnSpPr>
            <a:stCxn id="29" idx="3"/>
            <a:endCxn id="48" idx="0"/>
          </p:cNvCxnSpPr>
          <p:nvPr/>
        </p:nvCxnSpPr>
        <p:spPr>
          <a:xfrm>
            <a:off x="2360247" y="3130906"/>
            <a:ext cx="1562802" cy="5874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Parallelogramma 47"/>
          <p:cNvSpPr/>
          <p:nvPr/>
        </p:nvSpPr>
        <p:spPr>
          <a:xfrm>
            <a:off x="3234798" y="3718402"/>
            <a:ext cx="1376501" cy="690962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MAX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50" name="Connettore 2 49"/>
          <p:cNvCxnSpPr>
            <a:endCxn id="39" idx="0"/>
          </p:cNvCxnSpPr>
          <p:nvPr/>
        </p:nvCxnSpPr>
        <p:spPr>
          <a:xfrm rot="5400000">
            <a:off x="1507066" y="6007114"/>
            <a:ext cx="265116" cy="15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29" idx="2"/>
            <a:endCxn id="30" idx="0"/>
          </p:cNvCxnSpPr>
          <p:nvPr/>
        </p:nvCxnSpPr>
        <p:spPr>
          <a:xfrm rot="16200000" flipH="1">
            <a:off x="1540703" y="356771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stCxn id="30" idx="4"/>
            <a:endCxn id="31" idx="0"/>
          </p:cNvCxnSpPr>
          <p:nvPr/>
        </p:nvCxnSpPr>
        <p:spPr>
          <a:xfrm rot="5400000">
            <a:off x="1550760" y="4300972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Forma 58"/>
          <p:cNvCxnSpPr>
            <a:stCxn id="27" idx="1"/>
            <a:endCxn id="61" idx="0"/>
          </p:cNvCxnSpPr>
          <p:nvPr/>
        </p:nvCxnSpPr>
        <p:spPr>
          <a:xfrm rot="10800000" flipV="1">
            <a:off x="1633532" y="2084518"/>
            <a:ext cx="1183483" cy="12919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ttangolo 60"/>
          <p:cNvSpPr/>
          <p:nvPr/>
        </p:nvSpPr>
        <p:spPr>
          <a:xfrm>
            <a:off x="1080322" y="2213714"/>
            <a:ext cx="1106417" cy="33657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MAX=0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66" name="Connettore 2 65"/>
          <p:cNvCxnSpPr>
            <a:stCxn id="61" idx="2"/>
            <a:endCxn id="29" idx="0"/>
          </p:cNvCxnSpPr>
          <p:nvPr/>
        </p:nvCxnSpPr>
        <p:spPr>
          <a:xfrm rot="16200000" flipH="1">
            <a:off x="1515209" y="2668605"/>
            <a:ext cx="250475" cy="138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Forma 68"/>
          <p:cNvCxnSpPr>
            <a:stCxn id="27" idx="3"/>
            <a:endCxn id="70" idx="0"/>
          </p:cNvCxnSpPr>
          <p:nvPr/>
        </p:nvCxnSpPr>
        <p:spPr>
          <a:xfrm>
            <a:off x="4242784" y="2084519"/>
            <a:ext cx="1803199" cy="27857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ttangolo 69"/>
          <p:cNvSpPr/>
          <p:nvPr/>
        </p:nvSpPr>
        <p:spPr>
          <a:xfrm>
            <a:off x="5492774" y="2363090"/>
            <a:ext cx="1106417" cy="33657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5" name="Diamante 74"/>
          <p:cNvSpPr/>
          <p:nvPr/>
        </p:nvSpPr>
        <p:spPr>
          <a:xfrm>
            <a:off x="5244805" y="3159098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6" name="Parallelogramma 75"/>
          <p:cNvSpPr/>
          <p:nvPr/>
        </p:nvSpPr>
        <p:spPr>
          <a:xfrm>
            <a:off x="4891466" y="4044497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7" name="Rettangolo 76"/>
          <p:cNvSpPr/>
          <p:nvPr/>
        </p:nvSpPr>
        <p:spPr>
          <a:xfrm>
            <a:off x="5260514" y="4693812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8" name="Rettangolo 77"/>
          <p:cNvSpPr/>
          <p:nvPr/>
        </p:nvSpPr>
        <p:spPr>
          <a:xfrm>
            <a:off x="5314266" y="5512588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79" name="Forma 78"/>
          <p:cNvCxnSpPr>
            <a:stCxn id="78" idx="2"/>
            <a:endCxn id="75" idx="0"/>
          </p:cNvCxnSpPr>
          <p:nvPr/>
        </p:nvCxnSpPr>
        <p:spPr>
          <a:xfrm rot="5400000" flipH="1">
            <a:off x="4642447" y="4474342"/>
            <a:ext cx="2665217" cy="34731"/>
          </a:xfrm>
          <a:prstGeom prst="bentConnector5">
            <a:avLst>
              <a:gd name="adj1" fmla="val -4288"/>
              <a:gd name="adj2" fmla="val 3286159"/>
              <a:gd name="adj3" fmla="val 10857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CasellaDiTesto 79"/>
          <p:cNvSpPr txBox="1"/>
          <p:nvPr/>
        </p:nvSpPr>
        <p:spPr>
          <a:xfrm>
            <a:off x="5591846" y="3675165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81" name="CasellaDiTesto 80"/>
          <p:cNvSpPr txBox="1"/>
          <p:nvPr/>
        </p:nvSpPr>
        <p:spPr>
          <a:xfrm>
            <a:off x="6756765" y="3057999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82" name="Forma 12"/>
          <p:cNvCxnSpPr>
            <a:stCxn id="75" idx="3"/>
            <a:endCxn id="83" idx="0"/>
          </p:cNvCxnSpPr>
          <p:nvPr/>
        </p:nvCxnSpPr>
        <p:spPr>
          <a:xfrm>
            <a:off x="6670575" y="3489245"/>
            <a:ext cx="1248507" cy="64213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Parallelogramma 82"/>
          <p:cNvSpPr/>
          <p:nvPr/>
        </p:nvSpPr>
        <p:spPr>
          <a:xfrm>
            <a:off x="7064718" y="4131381"/>
            <a:ext cx="1708727" cy="450350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 smtClean="0">
                <a:solidFill>
                  <a:srgbClr val="000000"/>
                </a:solidFill>
              </a:rPr>
              <a:t>S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85" name="Connettore 2 84"/>
          <p:cNvCxnSpPr>
            <a:stCxn id="77" idx="2"/>
            <a:endCxn id="78" idx="0"/>
          </p:cNvCxnSpPr>
          <p:nvPr/>
        </p:nvCxnSpPr>
        <p:spPr>
          <a:xfrm rot="16200000" flipH="1">
            <a:off x="5867884" y="5388051"/>
            <a:ext cx="195322" cy="53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2 85"/>
          <p:cNvCxnSpPr>
            <a:endCxn id="75" idx="0"/>
          </p:cNvCxnSpPr>
          <p:nvPr/>
        </p:nvCxnSpPr>
        <p:spPr>
          <a:xfrm rot="16200000" flipH="1">
            <a:off x="5730962" y="2932369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2 86"/>
          <p:cNvCxnSpPr>
            <a:stCxn id="75" idx="2"/>
            <a:endCxn id="76" idx="0"/>
          </p:cNvCxnSpPr>
          <p:nvPr/>
        </p:nvCxnSpPr>
        <p:spPr>
          <a:xfrm rot="16200000" flipH="1">
            <a:off x="5851031" y="3926049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2 87"/>
          <p:cNvCxnSpPr>
            <a:stCxn id="76" idx="4"/>
            <a:endCxn id="77" idx="0"/>
          </p:cNvCxnSpPr>
          <p:nvPr/>
        </p:nvCxnSpPr>
        <p:spPr>
          <a:xfrm rot="5400000">
            <a:off x="5898033" y="4622366"/>
            <a:ext cx="112082" cy="308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Forma 12"/>
          <p:cNvCxnSpPr/>
          <p:nvPr/>
        </p:nvCxnSpPr>
        <p:spPr>
          <a:xfrm rot="5400000">
            <a:off x="5312803" y="3840028"/>
            <a:ext cx="1877405" cy="3335154"/>
          </a:xfrm>
          <a:prstGeom prst="bentConnector3">
            <a:avLst>
              <a:gd name="adj1" fmla="val 845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Forma 12"/>
          <p:cNvCxnSpPr>
            <a:stCxn id="48" idx="4"/>
            <a:endCxn id="28" idx="0"/>
          </p:cNvCxnSpPr>
          <p:nvPr/>
        </p:nvCxnSpPr>
        <p:spPr>
          <a:xfrm rot="16200000" flipH="1">
            <a:off x="3228602" y="5103810"/>
            <a:ext cx="2049772" cy="660879"/>
          </a:xfrm>
          <a:prstGeom prst="bentConnector3">
            <a:avLst>
              <a:gd name="adj1" fmla="val 8593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CasellaDiTesto 110"/>
          <p:cNvSpPr txBox="1"/>
          <p:nvPr/>
        </p:nvSpPr>
        <p:spPr>
          <a:xfrm>
            <a:off x="4282862" y="1715187"/>
            <a:ext cx="328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112" name="CasellaDiTesto 111"/>
          <p:cNvSpPr txBox="1"/>
          <p:nvPr/>
        </p:nvSpPr>
        <p:spPr>
          <a:xfrm>
            <a:off x="2438762" y="1753287"/>
            <a:ext cx="378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cxnSp>
        <p:nvCxnSpPr>
          <p:cNvPr id="113" name="Connettore 2 112"/>
          <p:cNvCxnSpPr>
            <a:stCxn id="4" idx="4"/>
            <a:endCxn id="9" idx="0"/>
          </p:cNvCxnSpPr>
          <p:nvPr/>
        </p:nvCxnSpPr>
        <p:spPr>
          <a:xfrm rot="16200000" flipH="1">
            <a:off x="3417647" y="634715"/>
            <a:ext cx="187868" cy="48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2 115"/>
          <p:cNvCxnSpPr>
            <a:stCxn id="24" idx="2"/>
            <a:endCxn id="27" idx="0"/>
          </p:cNvCxnSpPr>
          <p:nvPr/>
        </p:nvCxnSpPr>
        <p:spPr>
          <a:xfrm rot="5400000">
            <a:off x="3446554" y="1668938"/>
            <a:ext cx="168779" cy="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2 118"/>
          <p:cNvCxnSpPr>
            <a:stCxn id="9" idx="4"/>
            <a:endCxn id="24" idx="0"/>
          </p:cNvCxnSpPr>
          <p:nvPr/>
        </p:nvCxnSpPr>
        <p:spPr>
          <a:xfrm rot="16200000" flipH="1">
            <a:off x="3412841" y="1129876"/>
            <a:ext cx="220323" cy="179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53808" y="583049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4149916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561134" y="1689043"/>
            <a:ext cx="1686431" cy="419241"/>
          </a:xfrm>
          <a:prstGeom prst="parallelogram">
            <a:avLst>
              <a:gd name="adj" fmla="val 5441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4162784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A(i)&lt;100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470902" y="4468273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4507457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416278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900830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4162784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33" idx="3"/>
          </p:cNvCxnSpPr>
          <p:nvPr/>
        </p:nvCxnSpPr>
        <p:spPr>
          <a:xfrm rot="5400000">
            <a:off x="3832633" y="4841180"/>
            <a:ext cx="358336" cy="123073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574984" y="4375629"/>
            <a:ext cx="3658378" cy="15477"/>
          </a:xfrm>
          <a:prstGeom prst="bentConnector5">
            <a:avLst>
              <a:gd name="adj1" fmla="val -6249"/>
              <a:gd name="adj2" fmla="val -10307450"/>
              <a:gd name="adj3" fmla="val 10624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143663" y="2369513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CasellaDiTesto 27"/>
          <p:cNvSpPr txBox="1"/>
          <p:nvPr/>
        </p:nvSpPr>
        <p:spPr>
          <a:xfrm>
            <a:off x="-48594" y="338689"/>
            <a:ext cx="2701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</a:t>
            </a:r>
          </a:p>
          <a:p>
            <a:r>
              <a:rPr lang="it-IT" dirty="0" smtClean="0"/>
              <a:t>STAMPA TUTTI QUELLI CHE </a:t>
            </a:r>
          </a:p>
          <a:p>
            <a:r>
              <a:rPr lang="it-IT" dirty="0" smtClean="0"/>
              <a:t>HANNO UN VALORE </a:t>
            </a:r>
          </a:p>
          <a:p>
            <a:r>
              <a:rPr lang="it-IT" dirty="0" smtClean="0"/>
              <a:t>MINORE </a:t>
            </a:r>
            <a:r>
              <a:rPr lang="it-IT" dirty="0" err="1" smtClean="0"/>
              <a:t>DI</a:t>
            </a:r>
            <a:r>
              <a:rPr lang="it-IT" dirty="0" smtClean="0"/>
              <a:t> 100</a:t>
            </a: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842468" y="1151865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endCxn id="15" idx="0"/>
          </p:cNvCxnSpPr>
          <p:nvPr/>
        </p:nvCxnSpPr>
        <p:spPr>
          <a:xfrm rot="16200000" flipH="1">
            <a:off x="3262105" y="5766500"/>
            <a:ext cx="265116" cy="3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endCxn id="24" idx="0"/>
          </p:cNvCxnSpPr>
          <p:nvPr/>
        </p:nvCxnSpPr>
        <p:spPr>
          <a:xfrm rot="5400000">
            <a:off x="3444015" y="1075256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4" idx="2"/>
            <a:endCxn id="9" idx="1"/>
          </p:cNvCxnSpPr>
          <p:nvPr/>
        </p:nvCxnSpPr>
        <p:spPr>
          <a:xfrm rot="5400000">
            <a:off x="3433226" y="1601645"/>
            <a:ext cx="172577" cy="2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9" idx="4"/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7" idx="4"/>
            <a:endCxn id="10" idx="0"/>
          </p:cNvCxnSpPr>
          <p:nvPr/>
        </p:nvCxnSpPr>
        <p:spPr>
          <a:xfrm rot="5400000">
            <a:off x="3315310" y="4054392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Parallelogramma 32"/>
          <p:cNvSpPr/>
          <p:nvPr/>
        </p:nvSpPr>
        <p:spPr>
          <a:xfrm>
            <a:off x="3863280" y="4796110"/>
            <a:ext cx="1648088" cy="481267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A(i)</a:t>
            </a:r>
            <a:endParaRPr lang="it-IT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49336" y="56831"/>
            <a:ext cx="1535219" cy="4163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99027" y="255417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345688" y="3439578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842468" y="634047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561134" y="1689043"/>
            <a:ext cx="1686431" cy="419241"/>
          </a:xfrm>
          <a:prstGeom prst="parallelogram">
            <a:avLst>
              <a:gd name="adj" fmla="val 54410"/>
            </a:avLst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4162784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A(i)=55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479841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S=S+1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/>
          <p:nvPr/>
        </p:nvCxnSpPr>
        <p:spPr>
          <a:xfrm>
            <a:off x="4470902" y="4468273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/>
          <p:nvPr/>
        </p:nvCxnSpPr>
        <p:spPr>
          <a:xfrm>
            <a:off x="2220572" y="4507457"/>
            <a:ext cx="1175865" cy="1128259"/>
          </a:xfrm>
          <a:prstGeom prst="bentConnector3">
            <a:avLst>
              <a:gd name="adj1" fmla="val -3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416278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900830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4162784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880407" y="4937901"/>
            <a:ext cx="213841" cy="118178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 flipV="1">
            <a:off x="1574984" y="4375629"/>
            <a:ext cx="3658378" cy="15477"/>
          </a:xfrm>
          <a:prstGeom prst="bentConnector5">
            <a:avLst>
              <a:gd name="adj1" fmla="val -6249"/>
              <a:gd name="adj2" fmla="val -10307450"/>
              <a:gd name="adj3" fmla="val 10624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6068" y="307024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053413" y="2268414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124797" y="2884326"/>
            <a:ext cx="3247214" cy="126559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473223"/>
          <a:ext cx="2079282" cy="183437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6994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88143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 smtClean="0">
                <a:solidFill>
                  <a:srgbClr val="000000"/>
                </a:solidFill>
              </a:rPr>
              <a:t>S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9529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N</a:t>
            </a:r>
            <a:r>
              <a:rPr lang="it-IT" dirty="0" smtClean="0"/>
              <a:t> numeri </a:t>
            </a:r>
          </a:p>
          <a:p>
            <a:r>
              <a:rPr lang="it-IT" dirty="0" smtClean="0"/>
              <a:t>Conta quante volte e’ inserito </a:t>
            </a:r>
          </a:p>
          <a:p>
            <a:r>
              <a:rPr lang="it-IT" dirty="0" smtClean="0"/>
              <a:t>Il numero 55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2842468" y="1151865"/>
            <a:ext cx="1356309" cy="364601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31" name="Connettore 2 30"/>
          <p:cNvCxnSpPr>
            <a:endCxn id="15" idx="0"/>
          </p:cNvCxnSpPr>
          <p:nvPr/>
        </p:nvCxnSpPr>
        <p:spPr>
          <a:xfrm rot="16200000" flipH="1">
            <a:off x="3262105" y="5766500"/>
            <a:ext cx="265116" cy="35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4" idx="4"/>
            <a:endCxn id="8" idx="0"/>
          </p:cNvCxnSpPr>
          <p:nvPr/>
        </p:nvCxnSpPr>
        <p:spPr>
          <a:xfrm rot="16200000" flipH="1">
            <a:off x="3438372" y="551796"/>
            <a:ext cx="160824" cy="36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8" idx="2"/>
            <a:endCxn id="24" idx="0"/>
          </p:cNvCxnSpPr>
          <p:nvPr/>
        </p:nvCxnSpPr>
        <p:spPr>
          <a:xfrm rot="5400000">
            <a:off x="3444015" y="1075256"/>
            <a:ext cx="15321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stCxn id="24" idx="2"/>
            <a:endCxn id="9" idx="1"/>
          </p:cNvCxnSpPr>
          <p:nvPr/>
        </p:nvCxnSpPr>
        <p:spPr>
          <a:xfrm rot="5400000">
            <a:off x="3433226" y="1601645"/>
            <a:ext cx="172577" cy="22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9" idx="4"/>
            <a:endCxn id="6" idx="0"/>
          </p:cNvCxnSpPr>
          <p:nvPr/>
        </p:nvCxnSpPr>
        <p:spPr>
          <a:xfrm rot="16200000" flipH="1">
            <a:off x="3185184" y="2327450"/>
            <a:ext cx="445895" cy="7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stCxn id="6" idx="2"/>
            <a:endCxn id="7" idx="0"/>
          </p:cNvCxnSpPr>
          <p:nvPr/>
        </p:nvCxnSpPr>
        <p:spPr>
          <a:xfrm rot="16200000" flipH="1">
            <a:off x="3305253" y="3321130"/>
            <a:ext cx="225106" cy="11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7" idx="4"/>
            <a:endCxn id="10" idx="0"/>
          </p:cNvCxnSpPr>
          <p:nvPr/>
        </p:nvCxnSpPr>
        <p:spPr>
          <a:xfrm rot="5400000">
            <a:off x="3315310" y="4054392"/>
            <a:ext cx="185973" cy="308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0398" y="321769"/>
            <a:ext cx="636630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PROBLEMA: DATI DUE NUMERI, SCRIVERLI IN ORDINE CRESCENTE.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b="1" dirty="0" smtClean="0"/>
              <a:t>INIZIO</a:t>
            </a:r>
          </a:p>
          <a:p>
            <a:r>
              <a:rPr lang="it-IT" dirty="0" smtClean="0"/>
              <a:t>Leggi il primo numero</a:t>
            </a:r>
          </a:p>
          <a:p>
            <a:r>
              <a:rPr lang="it-IT" dirty="0" smtClean="0"/>
              <a:t>Leggi il secondo numero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Se</a:t>
            </a:r>
            <a:r>
              <a:rPr lang="it-IT" dirty="0" smtClean="0"/>
              <a:t> il secondo numero è &gt; del </a:t>
            </a:r>
          </a:p>
          <a:p>
            <a:r>
              <a:rPr lang="it-IT" dirty="0" smtClean="0"/>
              <a:t>primo numero?????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ALLORA</a:t>
            </a:r>
            <a:r>
              <a:rPr lang="it-IT" dirty="0" smtClean="0"/>
              <a:t>: </a:t>
            </a:r>
          </a:p>
          <a:p>
            <a:r>
              <a:rPr lang="it-IT" dirty="0"/>
              <a:t>	</a:t>
            </a:r>
            <a:r>
              <a:rPr lang="it-IT" dirty="0" smtClean="0"/>
              <a:t>scrivi il primo</a:t>
            </a:r>
          </a:p>
          <a:p>
            <a:r>
              <a:rPr lang="it-IT" dirty="0" smtClean="0"/>
              <a:t>	Scrivi il secondo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ALTRIMENTI</a:t>
            </a:r>
            <a:r>
              <a:rPr lang="it-IT" dirty="0" smtClean="0"/>
              <a:t>:</a:t>
            </a:r>
          </a:p>
          <a:p>
            <a:r>
              <a:rPr lang="it-IT" dirty="0" smtClean="0"/>
              <a:t>	scrivi il secondo</a:t>
            </a:r>
          </a:p>
          <a:p>
            <a:r>
              <a:rPr lang="it-IT" dirty="0" smtClean="0"/>
              <a:t>	scrivi il primo</a:t>
            </a:r>
          </a:p>
          <a:p>
            <a:r>
              <a:rPr lang="it-IT" b="1" dirty="0" smtClean="0"/>
              <a:t>Fine</a:t>
            </a:r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6643746" y="554543"/>
          <a:ext cx="2500254" cy="2413674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250127"/>
                <a:gridCol w="1250127"/>
              </a:tblGrid>
              <a:tr h="804558">
                <a:tc>
                  <a:txBody>
                    <a:bodyPr/>
                    <a:lstStyle/>
                    <a:p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B</a:t>
                      </a:r>
                      <a:endParaRPr lang="it-IT" dirty="0"/>
                    </a:p>
                  </a:txBody>
                  <a:tcPr/>
                </a:tc>
              </a:tr>
              <a:tr h="804558">
                <a:tc>
                  <a:txBody>
                    <a:bodyPr/>
                    <a:lstStyle/>
                    <a:p>
                      <a:r>
                        <a:rPr lang="it-IT" dirty="0" smtClean="0"/>
                        <a:t>34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</a:tr>
              <a:tr h="804558">
                <a:tc>
                  <a:txBody>
                    <a:bodyPr/>
                    <a:lstStyle/>
                    <a:p>
                      <a:r>
                        <a:rPr lang="it-IT" dirty="0" smtClean="0"/>
                        <a:t>OUTPUT-&gt;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</a:t>
                      </a:r>
                    </a:p>
                    <a:p>
                      <a:r>
                        <a:rPr lang="it-IT" dirty="0" smtClean="0"/>
                        <a:t>34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e 5"/>
          <p:cNvSpPr/>
          <p:nvPr/>
        </p:nvSpPr>
        <p:spPr>
          <a:xfrm>
            <a:off x="4399851" y="1194232"/>
            <a:ext cx="1430846" cy="4097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INIZIO</a:t>
            </a:r>
            <a:endParaRPr lang="it-IT" b="1" dirty="0"/>
          </a:p>
        </p:txBody>
      </p:sp>
      <p:sp>
        <p:nvSpPr>
          <p:cNvPr id="7" name="Ovale 6"/>
          <p:cNvSpPr/>
          <p:nvPr/>
        </p:nvSpPr>
        <p:spPr>
          <a:xfrm>
            <a:off x="4399853" y="6350413"/>
            <a:ext cx="1430846" cy="40973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FINE</a:t>
            </a:r>
            <a:endParaRPr lang="it-IT" b="1" dirty="0"/>
          </a:p>
        </p:txBody>
      </p:sp>
      <p:cxnSp>
        <p:nvCxnSpPr>
          <p:cNvPr id="9" name="Connettore 2 8"/>
          <p:cNvCxnSpPr>
            <a:stCxn id="6" idx="4"/>
          </p:cNvCxnSpPr>
          <p:nvPr/>
        </p:nvCxnSpPr>
        <p:spPr>
          <a:xfrm rot="5400000">
            <a:off x="4963224" y="1738137"/>
            <a:ext cx="286216" cy="178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Parallelogramma 9"/>
          <p:cNvSpPr/>
          <p:nvPr/>
        </p:nvSpPr>
        <p:spPr>
          <a:xfrm>
            <a:off x="4399851" y="1890188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LEGGI A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1" name="Parallelogramma 10"/>
          <p:cNvSpPr/>
          <p:nvPr/>
        </p:nvSpPr>
        <p:spPr>
          <a:xfrm>
            <a:off x="4381966" y="2577545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LEGGI </a:t>
            </a:r>
            <a:r>
              <a:rPr lang="it-IT" b="1" dirty="0" err="1" smtClean="0">
                <a:solidFill>
                  <a:schemeClr val="tx1"/>
                </a:solidFill>
              </a:rPr>
              <a:t>B</a:t>
            </a:r>
            <a:endParaRPr lang="it-IT" b="1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10" idx="4"/>
          </p:cNvCxnSpPr>
          <p:nvPr/>
        </p:nvCxnSpPr>
        <p:spPr>
          <a:xfrm rot="16200000" flipH="1">
            <a:off x="5039074" y="2501344"/>
            <a:ext cx="1524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iamante 13"/>
          <p:cNvSpPr/>
          <p:nvPr/>
        </p:nvSpPr>
        <p:spPr>
          <a:xfrm>
            <a:off x="4522613" y="3283746"/>
            <a:ext cx="1147832" cy="789967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solidFill>
                  <a:srgbClr val="000000"/>
                </a:solidFill>
              </a:rPr>
              <a:t>B</a:t>
            </a:r>
            <a:r>
              <a:rPr lang="it-IT" b="1" dirty="0" smtClean="0">
                <a:solidFill>
                  <a:srgbClr val="000000"/>
                </a:solidFill>
              </a:rPr>
              <a:t>&gt;A</a:t>
            </a:r>
            <a:endParaRPr lang="it-IT" b="1" dirty="0">
              <a:solidFill>
                <a:srgbClr val="000000"/>
              </a:solidFill>
            </a:endParaRPr>
          </a:p>
        </p:txBody>
      </p:sp>
      <p:cxnSp>
        <p:nvCxnSpPr>
          <p:cNvPr id="18" name="Forma 17"/>
          <p:cNvCxnSpPr>
            <a:stCxn id="14" idx="3"/>
          </p:cNvCxnSpPr>
          <p:nvPr/>
        </p:nvCxnSpPr>
        <p:spPr>
          <a:xfrm>
            <a:off x="5670445" y="3678730"/>
            <a:ext cx="160252" cy="43932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Forma 19"/>
          <p:cNvCxnSpPr>
            <a:stCxn id="14" idx="1"/>
          </p:cNvCxnSpPr>
          <p:nvPr/>
        </p:nvCxnSpPr>
        <p:spPr>
          <a:xfrm rot="10800000" flipV="1">
            <a:off x="4381967" y="3678729"/>
            <a:ext cx="140647" cy="43932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4121911" y="3309398"/>
            <a:ext cx="555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5812812" y="3461798"/>
            <a:ext cx="555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23" name="Parallelogramma 22"/>
          <p:cNvSpPr/>
          <p:nvPr/>
        </p:nvSpPr>
        <p:spPr>
          <a:xfrm>
            <a:off x="3406488" y="4118055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SCRIVI A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4" name="Parallelogramma 23"/>
          <p:cNvSpPr/>
          <p:nvPr/>
        </p:nvSpPr>
        <p:spPr>
          <a:xfrm>
            <a:off x="3406488" y="4805412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SCRIVI </a:t>
            </a:r>
            <a:r>
              <a:rPr lang="it-IT" b="1" dirty="0" err="1">
                <a:solidFill>
                  <a:schemeClr val="tx1"/>
                </a:solidFill>
              </a:rPr>
              <a:t>B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5" name="Parallelogramma 24"/>
          <p:cNvSpPr/>
          <p:nvPr/>
        </p:nvSpPr>
        <p:spPr>
          <a:xfrm>
            <a:off x="5448205" y="4073713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SCRIVI </a:t>
            </a:r>
            <a:r>
              <a:rPr lang="it-IT" b="1" dirty="0" err="1" smtClean="0">
                <a:solidFill>
                  <a:schemeClr val="tx1"/>
                </a:solidFill>
              </a:rPr>
              <a:t>B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6" name="Parallelogramma 25"/>
          <p:cNvSpPr/>
          <p:nvPr/>
        </p:nvSpPr>
        <p:spPr>
          <a:xfrm>
            <a:off x="5448205" y="4761070"/>
            <a:ext cx="1430846" cy="534957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SCRIVI A</a:t>
            </a:r>
            <a:endParaRPr lang="it-IT" b="1" dirty="0">
              <a:solidFill>
                <a:schemeClr val="tx1"/>
              </a:solidFill>
            </a:endParaRPr>
          </a:p>
        </p:txBody>
      </p:sp>
      <p:cxnSp>
        <p:nvCxnSpPr>
          <p:cNvPr id="28" name="Forma 27"/>
          <p:cNvCxnSpPr>
            <a:stCxn id="24" idx="4"/>
          </p:cNvCxnSpPr>
          <p:nvPr/>
        </p:nvCxnSpPr>
        <p:spPr>
          <a:xfrm rot="16200000" flipH="1">
            <a:off x="4477586" y="4984694"/>
            <a:ext cx="282015" cy="9933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Forma 29"/>
          <p:cNvCxnSpPr>
            <a:stCxn id="26" idx="4"/>
          </p:cNvCxnSpPr>
          <p:nvPr/>
        </p:nvCxnSpPr>
        <p:spPr>
          <a:xfrm rot="5400000">
            <a:off x="5476274" y="4935029"/>
            <a:ext cx="326357" cy="104835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endCxn id="7" idx="0"/>
          </p:cNvCxnSpPr>
          <p:nvPr/>
        </p:nvCxnSpPr>
        <p:spPr>
          <a:xfrm rot="16200000" flipH="1">
            <a:off x="4751260" y="5986396"/>
            <a:ext cx="728029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23" idx="4"/>
            <a:endCxn id="24" idx="0"/>
          </p:cNvCxnSpPr>
          <p:nvPr/>
        </p:nvCxnSpPr>
        <p:spPr>
          <a:xfrm rot="5400000">
            <a:off x="4045711" y="4729212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25" idx="4"/>
            <a:endCxn id="26" idx="0"/>
          </p:cNvCxnSpPr>
          <p:nvPr/>
        </p:nvCxnSpPr>
        <p:spPr>
          <a:xfrm rot="5400000">
            <a:off x="6087428" y="468487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11" idx="4"/>
            <a:endCxn id="14" idx="0"/>
          </p:cNvCxnSpPr>
          <p:nvPr/>
        </p:nvCxnSpPr>
        <p:spPr>
          <a:xfrm rot="5400000">
            <a:off x="5011337" y="3197694"/>
            <a:ext cx="171244" cy="8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5393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434690" y="56831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2422193" y="6212558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7" name="Diamante 6"/>
          <p:cNvSpPr/>
          <p:nvPr/>
        </p:nvSpPr>
        <p:spPr>
          <a:xfrm>
            <a:off x="2618472" y="3628185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A&gt;</a:t>
            </a:r>
            <a:r>
              <a:rPr lang="it-IT" dirty="0" err="1" smtClean="0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8" name="Forma 7"/>
          <p:cNvCxnSpPr/>
          <p:nvPr/>
        </p:nvCxnSpPr>
        <p:spPr>
          <a:xfrm>
            <a:off x="4044241" y="3999032"/>
            <a:ext cx="261455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Forma 8"/>
          <p:cNvCxnSpPr/>
          <p:nvPr/>
        </p:nvCxnSpPr>
        <p:spPr>
          <a:xfrm rot="10800000" flipV="1">
            <a:off x="2332513" y="3999032"/>
            <a:ext cx="285958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329547" y="362970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342594" y="3629700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sp>
        <p:nvSpPr>
          <p:cNvPr id="12" name="Parallelogramma 11"/>
          <p:cNvSpPr/>
          <p:nvPr/>
        </p:nvSpPr>
        <p:spPr>
          <a:xfrm>
            <a:off x="2253552" y="1582019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3" name="Parallelogramma 12"/>
          <p:cNvSpPr/>
          <p:nvPr/>
        </p:nvSpPr>
        <p:spPr>
          <a:xfrm>
            <a:off x="2255567" y="2529352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646406" y="761685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MAX=0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3627541" y="4288478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499707" y="4288479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MAX=B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8" name="Parallelogramma 17"/>
          <p:cNvSpPr/>
          <p:nvPr/>
        </p:nvSpPr>
        <p:spPr>
          <a:xfrm>
            <a:off x="2186568" y="5267847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MAX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9" name="Forma 18"/>
          <p:cNvCxnSpPr>
            <a:stCxn id="16" idx="2"/>
          </p:cNvCxnSpPr>
          <p:nvPr/>
        </p:nvCxnSpPr>
        <p:spPr>
          <a:xfrm rot="5400000">
            <a:off x="3738108" y="4499056"/>
            <a:ext cx="154713" cy="9804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Forma 19"/>
          <p:cNvCxnSpPr>
            <a:stCxn id="17" idx="2"/>
          </p:cNvCxnSpPr>
          <p:nvPr/>
        </p:nvCxnSpPr>
        <p:spPr>
          <a:xfrm rot="16200000" flipH="1">
            <a:off x="2674190" y="4415605"/>
            <a:ext cx="154712" cy="114736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5" idx="2"/>
            <a:endCxn id="12" idx="0"/>
          </p:cNvCxnSpPr>
          <p:nvPr/>
        </p:nvCxnSpPr>
        <p:spPr>
          <a:xfrm rot="16200000" flipH="1">
            <a:off x="3229623" y="1480077"/>
            <a:ext cx="196880" cy="7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4"/>
            <a:endCxn id="13" idx="0"/>
          </p:cNvCxnSpPr>
          <p:nvPr/>
        </p:nvCxnSpPr>
        <p:spPr>
          <a:xfrm rot="16200000" flipH="1">
            <a:off x="3241721" y="2437493"/>
            <a:ext cx="181702" cy="20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3" idx="4"/>
            <a:endCxn id="7" idx="0"/>
          </p:cNvCxnSpPr>
          <p:nvPr/>
        </p:nvCxnSpPr>
        <p:spPr>
          <a:xfrm rot="5400000">
            <a:off x="3165868" y="3460473"/>
            <a:ext cx="333202" cy="22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8" idx="4"/>
            <a:endCxn id="5" idx="0"/>
          </p:cNvCxnSpPr>
          <p:nvPr/>
        </p:nvCxnSpPr>
        <p:spPr>
          <a:xfrm rot="16200000" flipH="1">
            <a:off x="3181029" y="6117030"/>
            <a:ext cx="179080" cy="119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endCxn id="18" idx="1"/>
          </p:cNvCxnSpPr>
          <p:nvPr/>
        </p:nvCxnSpPr>
        <p:spPr>
          <a:xfrm rot="5400000">
            <a:off x="3283322" y="5143609"/>
            <a:ext cx="201202" cy="472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4983850" y="310953"/>
            <a:ext cx="4106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2 NUMERI POSITIVI TROVARE IL MAX</a:t>
            </a:r>
            <a:endParaRPr lang="it-IT" dirty="0"/>
          </a:p>
        </p:txBody>
      </p:sp>
      <p:graphicFrame>
        <p:nvGraphicFramePr>
          <p:cNvPr id="23" name="Tabella 22"/>
          <p:cNvGraphicFramePr>
            <a:graphicFrameLocks noGrp="1"/>
          </p:cNvGraphicFramePr>
          <p:nvPr/>
        </p:nvGraphicFramePr>
        <p:xfrm>
          <a:off x="5597675" y="1045992"/>
          <a:ext cx="263615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717"/>
                <a:gridCol w="878717"/>
                <a:gridCol w="878717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B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3707634" y="230898"/>
            <a:ext cx="1436868" cy="51310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START</a:t>
            </a:r>
            <a:endParaRPr lang="it-IT" dirty="0"/>
          </a:p>
        </p:txBody>
      </p:sp>
      <p:sp>
        <p:nvSpPr>
          <p:cNvPr id="5" name="Ovale 4"/>
          <p:cNvSpPr/>
          <p:nvPr/>
        </p:nvSpPr>
        <p:spPr>
          <a:xfrm>
            <a:off x="3707634" y="6247088"/>
            <a:ext cx="1436868" cy="51310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STOP</a:t>
            </a:r>
            <a:endParaRPr lang="it-IT" dirty="0"/>
          </a:p>
        </p:txBody>
      </p:sp>
      <p:cxnSp>
        <p:nvCxnSpPr>
          <p:cNvPr id="7" name="Connettore 2 6"/>
          <p:cNvCxnSpPr>
            <a:stCxn id="4" idx="4"/>
          </p:cNvCxnSpPr>
          <p:nvPr/>
        </p:nvCxnSpPr>
        <p:spPr>
          <a:xfrm rot="5400000">
            <a:off x="4259308" y="897938"/>
            <a:ext cx="320692" cy="128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>
            <a:endCxn id="5" idx="0"/>
          </p:cNvCxnSpPr>
          <p:nvPr/>
        </p:nvCxnSpPr>
        <p:spPr>
          <a:xfrm rot="5400000">
            <a:off x="4304207" y="6125225"/>
            <a:ext cx="24372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6402864" y="187746"/>
          <a:ext cx="274113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3712"/>
                <a:gridCol w="913712"/>
                <a:gridCol w="9137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A(i)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77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77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OUTPUT-&gt;77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ttangolo 10"/>
          <p:cNvSpPr/>
          <p:nvPr/>
        </p:nvSpPr>
        <p:spPr>
          <a:xfrm>
            <a:off x="3605002" y="1064699"/>
            <a:ext cx="1642135" cy="5131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i=1</a:t>
            </a:r>
            <a:endParaRPr lang="it-IT" b="1" dirty="0"/>
          </a:p>
        </p:txBody>
      </p:sp>
      <p:sp>
        <p:nvSpPr>
          <p:cNvPr id="57" name="Parallelogramma 56"/>
          <p:cNvSpPr/>
          <p:nvPr/>
        </p:nvSpPr>
        <p:spPr>
          <a:xfrm>
            <a:off x="3539685" y="1729420"/>
            <a:ext cx="1642135" cy="483944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LEGGI A(i)</a:t>
            </a:r>
            <a:endParaRPr lang="it-IT" dirty="0"/>
          </a:p>
        </p:txBody>
      </p:sp>
      <p:sp>
        <p:nvSpPr>
          <p:cNvPr id="58" name="Rettangolo 57"/>
          <p:cNvSpPr/>
          <p:nvPr/>
        </p:nvSpPr>
        <p:spPr>
          <a:xfrm>
            <a:off x="3605002" y="2334638"/>
            <a:ext cx="1539500" cy="4489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Max=A</a:t>
            </a:r>
            <a:r>
              <a:rPr lang="it-IT" dirty="0" smtClean="0"/>
              <a:t>(I)</a:t>
            </a:r>
            <a:endParaRPr lang="it-IT" dirty="0"/>
          </a:p>
        </p:txBody>
      </p:sp>
      <p:sp>
        <p:nvSpPr>
          <p:cNvPr id="59" name="Rettangolo 58"/>
          <p:cNvSpPr/>
          <p:nvPr/>
        </p:nvSpPr>
        <p:spPr>
          <a:xfrm>
            <a:off x="3591001" y="3028916"/>
            <a:ext cx="1539501" cy="430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i=i+1</a:t>
            </a:r>
            <a:endParaRPr lang="it-IT" dirty="0"/>
          </a:p>
        </p:txBody>
      </p:sp>
      <p:sp>
        <p:nvSpPr>
          <p:cNvPr id="60" name="Parallelogramma 59"/>
          <p:cNvSpPr/>
          <p:nvPr/>
        </p:nvSpPr>
        <p:spPr>
          <a:xfrm>
            <a:off x="3450770" y="3694368"/>
            <a:ext cx="1693731" cy="602901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LEGGI A(i)</a:t>
            </a:r>
            <a:endParaRPr lang="it-IT" dirty="0"/>
          </a:p>
        </p:txBody>
      </p:sp>
      <p:sp>
        <p:nvSpPr>
          <p:cNvPr id="61" name="Diamante 60"/>
          <p:cNvSpPr/>
          <p:nvPr/>
        </p:nvSpPr>
        <p:spPr>
          <a:xfrm>
            <a:off x="3136734" y="4451205"/>
            <a:ext cx="2347739" cy="846628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MAX&gt;A(i)</a:t>
            </a:r>
            <a:endParaRPr lang="it-IT" dirty="0"/>
          </a:p>
        </p:txBody>
      </p:sp>
      <p:cxnSp>
        <p:nvCxnSpPr>
          <p:cNvPr id="63" name="Forma 62"/>
          <p:cNvCxnSpPr>
            <a:stCxn id="61" idx="3"/>
          </p:cNvCxnSpPr>
          <p:nvPr/>
        </p:nvCxnSpPr>
        <p:spPr>
          <a:xfrm>
            <a:off x="5484473" y="4874519"/>
            <a:ext cx="378464" cy="5772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Parallelogramma 63"/>
          <p:cNvSpPr/>
          <p:nvPr/>
        </p:nvSpPr>
        <p:spPr>
          <a:xfrm>
            <a:off x="5247137" y="5297833"/>
            <a:ext cx="1712699" cy="628564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STAMPA MAX</a:t>
            </a:r>
            <a:endParaRPr lang="it-IT" dirty="0"/>
          </a:p>
        </p:txBody>
      </p:sp>
      <p:sp>
        <p:nvSpPr>
          <p:cNvPr id="65" name="Parallelogramma 64"/>
          <p:cNvSpPr/>
          <p:nvPr/>
        </p:nvSpPr>
        <p:spPr>
          <a:xfrm>
            <a:off x="1892303" y="5137483"/>
            <a:ext cx="1712699" cy="628564"/>
          </a:xfrm>
          <a:prstGeom prst="parallelogram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STAMPA A(i)</a:t>
            </a:r>
            <a:endParaRPr lang="it-IT" dirty="0"/>
          </a:p>
        </p:txBody>
      </p:sp>
      <p:cxnSp>
        <p:nvCxnSpPr>
          <p:cNvPr id="66" name="Forma 65"/>
          <p:cNvCxnSpPr>
            <a:stCxn id="61" idx="1"/>
            <a:endCxn id="65" idx="0"/>
          </p:cNvCxnSpPr>
          <p:nvPr/>
        </p:nvCxnSpPr>
        <p:spPr>
          <a:xfrm rot="10800000" flipV="1">
            <a:off x="2748654" y="4874519"/>
            <a:ext cx="388081" cy="2629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CasellaDiTesto 68"/>
          <p:cNvSpPr txBox="1"/>
          <p:nvPr/>
        </p:nvSpPr>
        <p:spPr>
          <a:xfrm>
            <a:off x="5862937" y="4874519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70" name="CasellaDiTesto 69"/>
          <p:cNvSpPr txBox="1"/>
          <p:nvPr/>
        </p:nvSpPr>
        <p:spPr>
          <a:xfrm>
            <a:off x="2437545" y="4874519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cxnSp>
        <p:nvCxnSpPr>
          <p:cNvPr id="72" name="Forma 71"/>
          <p:cNvCxnSpPr>
            <a:stCxn id="65" idx="4"/>
          </p:cNvCxnSpPr>
          <p:nvPr/>
        </p:nvCxnSpPr>
        <p:spPr>
          <a:xfrm rot="16200000" flipH="1">
            <a:off x="4187137" y="4327563"/>
            <a:ext cx="237316" cy="3114284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306474" y="46232"/>
            <a:ext cx="3144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DATI 2 NUMERI POSITIVI TROVARE IL MAX</a:t>
            </a:r>
            <a:endParaRPr lang="it-IT" dirty="0"/>
          </a:p>
        </p:txBody>
      </p:sp>
      <p:cxnSp>
        <p:nvCxnSpPr>
          <p:cNvPr id="21" name="Connettore 2 20"/>
          <p:cNvCxnSpPr>
            <a:stCxn id="11" idx="2"/>
            <a:endCxn id="57" idx="1"/>
          </p:cNvCxnSpPr>
          <p:nvPr/>
        </p:nvCxnSpPr>
        <p:spPr>
          <a:xfrm rot="5400000">
            <a:off x="4347851" y="1651200"/>
            <a:ext cx="151615" cy="48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57" idx="4"/>
            <a:endCxn id="58" idx="0"/>
          </p:cNvCxnSpPr>
          <p:nvPr/>
        </p:nvCxnSpPr>
        <p:spPr>
          <a:xfrm rot="16200000" flipH="1">
            <a:off x="4307115" y="2267001"/>
            <a:ext cx="121274" cy="13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58" idx="2"/>
            <a:endCxn id="59" idx="0"/>
          </p:cNvCxnSpPr>
          <p:nvPr/>
        </p:nvCxnSpPr>
        <p:spPr>
          <a:xfrm rot="5400000">
            <a:off x="4245098" y="2899261"/>
            <a:ext cx="245309" cy="1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59" idx="2"/>
            <a:endCxn id="60" idx="1"/>
          </p:cNvCxnSpPr>
          <p:nvPr/>
        </p:nvCxnSpPr>
        <p:spPr>
          <a:xfrm rot="16200000" flipH="1">
            <a:off x="4249173" y="3570543"/>
            <a:ext cx="235404" cy="122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60" idx="4"/>
            <a:endCxn id="61" idx="0"/>
          </p:cNvCxnSpPr>
          <p:nvPr/>
        </p:nvCxnSpPr>
        <p:spPr>
          <a:xfrm rot="16200000" flipH="1">
            <a:off x="4227152" y="4367753"/>
            <a:ext cx="153936" cy="129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470868" y="368558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2436679" y="5589104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7" name="Diamante 6"/>
          <p:cNvSpPr/>
          <p:nvPr/>
        </p:nvSpPr>
        <p:spPr>
          <a:xfrm>
            <a:off x="2618472" y="3628185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A&gt;</a:t>
            </a:r>
            <a:r>
              <a:rPr lang="it-IT" dirty="0" err="1" smtClean="0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8" name="Forma 7"/>
          <p:cNvCxnSpPr/>
          <p:nvPr/>
        </p:nvCxnSpPr>
        <p:spPr>
          <a:xfrm>
            <a:off x="4044241" y="3999032"/>
            <a:ext cx="261455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Forma 8"/>
          <p:cNvCxnSpPr/>
          <p:nvPr/>
        </p:nvCxnSpPr>
        <p:spPr>
          <a:xfrm rot="10800000" flipV="1">
            <a:off x="2332513" y="3999032"/>
            <a:ext cx="285958" cy="2894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2329547" y="362970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147879" y="3629700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V</a:t>
            </a:r>
            <a:endParaRPr lang="it-IT" dirty="0"/>
          </a:p>
        </p:txBody>
      </p:sp>
      <p:sp>
        <p:nvSpPr>
          <p:cNvPr id="12" name="Parallelogramma 11"/>
          <p:cNvSpPr/>
          <p:nvPr/>
        </p:nvSpPr>
        <p:spPr>
          <a:xfrm>
            <a:off x="2228892" y="1483387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3" name="Parallelogramma 12"/>
          <p:cNvSpPr/>
          <p:nvPr/>
        </p:nvSpPr>
        <p:spPr>
          <a:xfrm>
            <a:off x="2243237" y="2529352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8" name="Parallelogramma 17"/>
          <p:cNvSpPr/>
          <p:nvPr/>
        </p:nvSpPr>
        <p:spPr>
          <a:xfrm>
            <a:off x="3264581" y="4288478"/>
            <a:ext cx="2156026" cy="62345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>
                <a:solidFill>
                  <a:srgbClr val="000000"/>
                </a:solidFill>
              </a:rPr>
              <a:t>A</a:t>
            </a:r>
          </a:p>
        </p:txBody>
      </p:sp>
      <p:cxnSp>
        <p:nvCxnSpPr>
          <p:cNvPr id="19" name="Forma 18"/>
          <p:cNvCxnSpPr/>
          <p:nvPr/>
        </p:nvCxnSpPr>
        <p:spPr>
          <a:xfrm rot="5400000">
            <a:off x="3738108" y="4499056"/>
            <a:ext cx="154713" cy="9804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Forma 19"/>
          <p:cNvCxnSpPr/>
          <p:nvPr/>
        </p:nvCxnSpPr>
        <p:spPr>
          <a:xfrm rot="16200000" flipH="1">
            <a:off x="2674190" y="4415605"/>
            <a:ext cx="154712" cy="114736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4" idx="4"/>
            <a:endCxn id="12" idx="0"/>
          </p:cNvCxnSpPr>
          <p:nvPr/>
        </p:nvCxnSpPr>
        <p:spPr>
          <a:xfrm rot="5400000">
            <a:off x="3070382" y="1228536"/>
            <a:ext cx="491375" cy="183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4"/>
            <a:endCxn id="13" idx="0"/>
          </p:cNvCxnSpPr>
          <p:nvPr/>
        </p:nvCxnSpPr>
        <p:spPr>
          <a:xfrm rot="16200000" flipH="1">
            <a:off x="3173910" y="2382012"/>
            <a:ext cx="280334" cy="143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3" idx="4"/>
            <a:endCxn id="7" idx="0"/>
          </p:cNvCxnSpPr>
          <p:nvPr/>
        </p:nvCxnSpPr>
        <p:spPr>
          <a:xfrm rot="16200000" flipH="1">
            <a:off x="3159702" y="3456530"/>
            <a:ext cx="333202" cy="10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endCxn id="5" idx="0"/>
          </p:cNvCxnSpPr>
          <p:nvPr/>
        </p:nvCxnSpPr>
        <p:spPr>
          <a:xfrm rot="5400000">
            <a:off x="3037745" y="5319944"/>
            <a:ext cx="522459" cy="158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Parallelogramma 28"/>
          <p:cNvSpPr/>
          <p:nvPr/>
        </p:nvSpPr>
        <p:spPr>
          <a:xfrm>
            <a:off x="1099849" y="4301014"/>
            <a:ext cx="2156026" cy="610919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</a:t>
            </a:r>
            <a:r>
              <a:rPr lang="it-IT" dirty="0" err="1">
                <a:solidFill>
                  <a:srgbClr val="000000"/>
                </a:solidFill>
              </a:rPr>
              <a:t>B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5671653" y="702752"/>
            <a:ext cx="3054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DUE NUMERI</a:t>
            </a:r>
          </a:p>
          <a:p>
            <a:r>
              <a:rPr lang="it-IT" dirty="0" smtClean="0"/>
              <a:t>STAMPA QUELLO PIU’ GRANDE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PROBLEMA: DATI </a:t>
            </a:r>
            <a:r>
              <a:rPr lang="it-IT" sz="2800" b="1" dirty="0" err="1" smtClean="0"/>
              <a:t>5</a:t>
            </a:r>
            <a:r>
              <a:rPr lang="it-IT" sz="2800" b="1" dirty="0" smtClean="0"/>
              <a:t> NUMERI TROVA IL MAX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600200"/>
            <a:ext cx="7522029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Uso la variabile A(i) con i variabile che può assumere un valore da 1 a 5</a:t>
            </a:r>
          </a:p>
          <a:p>
            <a:pPr>
              <a:buNone/>
            </a:pPr>
            <a:r>
              <a:rPr lang="it-IT" dirty="0" smtClean="0"/>
              <a:t>Max</a:t>
            </a:r>
          </a:p>
          <a:p>
            <a:pPr>
              <a:buNone/>
            </a:pPr>
            <a:r>
              <a:rPr lang="it-IT" dirty="0" smtClean="0"/>
              <a:t>Per i che va da </a:t>
            </a:r>
            <a:r>
              <a:rPr lang="it-IT" dirty="0" err="1" smtClean="0"/>
              <a:t>1</a:t>
            </a:r>
            <a:r>
              <a:rPr lang="it-IT" dirty="0" smtClean="0"/>
              <a:t> a </a:t>
            </a:r>
            <a:r>
              <a:rPr lang="it-IT" dirty="0" err="1" smtClean="0"/>
              <a:t>5</a:t>
            </a:r>
            <a:r>
              <a:rPr lang="it-IT" dirty="0" smtClean="0"/>
              <a:t> </a:t>
            </a:r>
            <a:r>
              <a:rPr lang="it-IT" b="1" dirty="0" smtClean="0">
                <a:solidFill>
                  <a:srgbClr val="FF0000"/>
                </a:solidFill>
              </a:rPr>
              <a:t>ripeti</a:t>
            </a:r>
            <a:r>
              <a:rPr lang="it-IT" dirty="0" smtClean="0"/>
              <a:t>:</a:t>
            </a:r>
          </a:p>
          <a:p>
            <a:pPr lvl="1">
              <a:buFontTx/>
              <a:buChar char="-"/>
            </a:pPr>
            <a:r>
              <a:rPr lang="it-IT" dirty="0" smtClean="0"/>
              <a:t>Leggi A(i)</a:t>
            </a:r>
          </a:p>
          <a:p>
            <a:pPr lvl="1">
              <a:buFontTx/>
              <a:buChar char="-"/>
            </a:pPr>
            <a:r>
              <a:rPr lang="it-IT" dirty="0" smtClean="0"/>
              <a:t>Se A(i)&gt;</a:t>
            </a:r>
            <a:r>
              <a:rPr lang="it-IT" dirty="0" err="1" smtClean="0"/>
              <a:t>max</a:t>
            </a:r>
            <a:r>
              <a:rPr lang="it-IT" dirty="0" smtClean="0"/>
              <a:t> allora </a:t>
            </a:r>
            <a:r>
              <a:rPr lang="it-IT" dirty="0" err="1" smtClean="0"/>
              <a:t>max=A</a:t>
            </a:r>
            <a:r>
              <a:rPr lang="it-IT" dirty="0" smtClean="0"/>
              <a:t>(i)</a:t>
            </a:r>
          </a:p>
          <a:p>
            <a:pPr>
              <a:buNone/>
            </a:pPr>
            <a:r>
              <a:rPr lang="it-IT" dirty="0" smtClean="0"/>
              <a:t>Scrivi max.</a:t>
            </a:r>
          </a:p>
          <a:p>
            <a:pPr>
              <a:buNone/>
            </a:pPr>
            <a:r>
              <a:rPr lang="it-IT" dirty="0" smtClean="0"/>
              <a:t>Fine</a:t>
            </a:r>
          </a:p>
          <a:p>
            <a:pPr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="" xmlns:p14="http://schemas.microsoft.com/office/powerpoint/2010/main" val="2617774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860074" y="253321"/>
            <a:ext cx="1439785" cy="467029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741297" y="6212558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805635" y="320203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5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528735" y="4670952"/>
            <a:ext cx="1511129" cy="502722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790624" y="2255246"/>
            <a:ext cx="1439306" cy="50374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5285673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6050508"/>
            <a:ext cx="1356309" cy="356862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>
            <a:stCxn id="10" idx="3"/>
            <a:endCxn id="11" idx="0"/>
          </p:cNvCxnSpPr>
          <p:nvPr/>
        </p:nvCxnSpPr>
        <p:spPr>
          <a:xfrm>
            <a:off x="4470902" y="5615820"/>
            <a:ext cx="107317" cy="43468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>
            <a:stCxn id="14" idx="2"/>
          </p:cNvCxnSpPr>
          <p:nvPr/>
        </p:nvCxnSpPr>
        <p:spPr>
          <a:xfrm rot="16200000" flipH="1">
            <a:off x="2359135" y="5566850"/>
            <a:ext cx="914415" cy="109072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5285673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5285673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889335" y="5880536"/>
            <a:ext cx="162051" cy="12157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endCxn id="6" idx="0"/>
          </p:cNvCxnSpPr>
          <p:nvPr/>
        </p:nvCxnSpPr>
        <p:spPr>
          <a:xfrm rot="5400000" flipH="1" flipV="1">
            <a:off x="1755628" y="4807323"/>
            <a:ext cx="3368176" cy="157608"/>
          </a:xfrm>
          <a:prstGeom prst="bentConnector5">
            <a:avLst>
              <a:gd name="adj1" fmla="val -5507"/>
              <a:gd name="adj2" fmla="val -798462"/>
              <a:gd name="adj3" fmla="val 10678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045274" y="3676872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5" idx="0"/>
          </p:cNvCxnSpPr>
          <p:nvPr/>
        </p:nvCxnSpPr>
        <p:spPr>
          <a:xfrm>
            <a:off x="4231405" y="3532186"/>
            <a:ext cx="3364256" cy="268037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741297" y="565048"/>
          <a:ext cx="2079282" cy="280509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649253"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</a:p>
                  </a:txBody>
                  <a:tcPr/>
                </a:tc>
              </a:tr>
              <a:tr h="337849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99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27</a:t>
                      </a:r>
                    </a:p>
                  </a:txBody>
                  <a:tcPr/>
                </a:tc>
              </a:tr>
              <a:tr h="382574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55</a:t>
                      </a:r>
                    </a:p>
                  </a:txBody>
                  <a:tcPr/>
                </a:tc>
              </a:tr>
              <a:tr h="361878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</a:t>
                      </a:r>
                    </a:p>
                  </a:txBody>
                  <a:tcPr/>
                </a:tc>
              </a:tr>
              <a:tr h="392492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99</a:t>
                      </a:r>
                    </a:p>
                  </a:txBody>
                  <a:tcPr/>
                </a:tc>
              </a:tr>
              <a:tr h="649253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1</a:t>
                      </a:r>
                      <a:endParaRPr lang="it-IT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2" name="Parallelogramma 21"/>
          <p:cNvSpPr/>
          <p:nvPr/>
        </p:nvSpPr>
        <p:spPr>
          <a:xfrm>
            <a:off x="2608859" y="1529352"/>
            <a:ext cx="1806749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045274" y="980738"/>
            <a:ext cx="1066097" cy="33657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2648819" y="4012987"/>
            <a:ext cx="1356309" cy="45104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38" name="CasellaDiTesto 37"/>
          <p:cNvSpPr txBox="1"/>
          <p:nvPr/>
        </p:nvSpPr>
        <p:spPr>
          <a:xfrm>
            <a:off x="4287493" y="323809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F</a:t>
            </a:r>
            <a:endParaRPr lang="it-IT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-48594" y="351018"/>
            <a:ext cx="2854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</a:t>
            </a:r>
            <a:r>
              <a:rPr lang="it-IT" dirty="0" err="1" smtClean="0"/>
              <a:t>5</a:t>
            </a:r>
            <a:r>
              <a:rPr lang="it-IT" dirty="0" smtClean="0"/>
              <a:t> numeri trovare il MAX</a:t>
            </a:r>
            <a:endParaRPr lang="it-IT" dirty="0"/>
          </a:p>
        </p:txBody>
      </p:sp>
      <p:cxnSp>
        <p:nvCxnSpPr>
          <p:cNvPr id="27" name="Forma 26"/>
          <p:cNvCxnSpPr>
            <a:stCxn id="4" idx="4"/>
            <a:endCxn id="24" idx="0"/>
          </p:cNvCxnSpPr>
          <p:nvPr/>
        </p:nvCxnSpPr>
        <p:spPr>
          <a:xfrm rot="5400000">
            <a:off x="3448951" y="849722"/>
            <a:ext cx="260388" cy="164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Forma 26"/>
          <p:cNvCxnSpPr>
            <a:stCxn id="24" idx="2"/>
            <a:endCxn id="22" idx="1"/>
          </p:cNvCxnSpPr>
          <p:nvPr/>
        </p:nvCxnSpPr>
        <p:spPr>
          <a:xfrm rot="16200000" flipH="1">
            <a:off x="3472833" y="1422797"/>
            <a:ext cx="212044" cy="106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Forma 26"/>
          <p:cNvCxnSpPr>
            <a:stCxn id="8" idx="2"/>
            <a:endCxn id="6" idx="0"/>
          </p:cNvCxnSpPr>
          <p:nvPr/>
        </p:nvCxnSpPr>
        <p:spPr>
          <a:xfrm rot="16200000" flipH="1">
            <a:off x="3292875" y="2976393"/>
            <a:ext cx="443047" cy="824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Forma 26"/>
          <p:cNvCxnSpPr>
            <a:stCxn id="25" idx="2"/>
          </p:cNvCxnSpPr>
          <p:nvPr/>
        </p:nvCxnSpPr>
        <p:spPr>
          <a:xfrm rot="16200000" flipH="1">
            <a:off x="3234221" y="4556786"/>
            <a:ext cx="206919" cy="2141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Forma 26"/>
          <p:cNvCxnSpPr/>
          <p:nvPr/>
        </p:nvCxnSpPr>
        <p:spPr>
          <a:xfrm rot="5400000">
            <a:off x="3442796" y="3937262"/>
            <a:ext cx="151449" cy="1"/>
          </a:xfrm>
          <a:prstGeom prst="bentConnector3">
            <a:avLst>
              <a:gd name="adj1" fmla="val -3498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Forma 26"/>
          <p:cNvCxnSpPr>
            <a:endCxn id="10" idx="0"/>
          </p:cNvCxnSpPr>
          <p:nvPr/>
        </p:nvCxnSpPr>
        <p:spPr>
          <a:xfrm rot="5400000">
            <a:off x="3340312" y="5226253"/>
            <a:ext cx="111999" cy="684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Forma 26"/>
          <p:cNvCxnSpPr>
            <a:stCxn id="22" idx="4"/>
            <a:endCxn id="8" idx="0"/>
          </p:cNvCxnSpPr>
          <p:nvPr/>
        </p:nvCxnSpPr>
        <p:spPr>
          <a:xfrm rot="5400000">
            <a:off x="3416926" y="2159937"/>
            <a:ext cx="188661" cy="195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500985" y="346953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48819" y="230759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5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270981" y="3131353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683549" y="1148398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i=0; MAX=0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3780585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4440878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MAX=A(i)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>
            <a:stCxn id="10" idx="3"/>
            <a:endCxn id="11" idx="0"/>
          </p:cNvCxnSpPr>
          <p:nvPr/>
        </p:nvCxnSpPr>
        <p:spPr>
          <a:xfrm>
            <a:off x="4470902" y="4110732"/>
            <a:ext cx="107317" cy="33014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>
            <a:stCxn id="10" idx="1"/>
          </p:cNvCxnSpPr>
          <p:nvPr/>
        </p:nvCxnSpPr>
        <p:spPr>
          <a:xfrm rot="10800000" flipH="1" flipV="1">
            <a:off x="2314876" y="4110731"/>
            <a:ext cx="1065499" cy="1478371"/>
          </a:xfrm>
          <a:prstGeom prst="bentConnector4">
            <a:avLst>
              <a:gd name="adj1" fmla="val -21455"/>
              <a:gd name="adj2" fmla="val 9953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3780585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18280" y="5880064"/>
            <a:ext cx="1356309" cy="33249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3780585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716912" y="4727795"/>
            <a:ext cx="524771" cy="119784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>
            <a:off x="1426591" y="4242713"/>
            <a:ext cx="3904958" cy="34731"/>
          </a:xfrm>
          <a:prstGeom prst="bentConnector5">
            <a:avLst>
              <a:gd name="adj1" fmla="val -5854"/>
              <a:gd name="adj2" fmla="val 5243638"/>
              <a:gd name="adj3" fmla="val 10585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441340" y="278322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136280" y="230760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074589" y="2637746"/>
            <a:ext cx="3297422" cy="151217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>
            <p:extLst/>
          </p:nvPr>
        </p:nvGraphicFramePr>
        <p:xfrm>
          <a:off x="6293998" y="150822"/>
          <a:ext cx="1472361" cy="23076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90787"/>
                <a:gridCol w="490787"/>
                <a:gridCol w="490787"/>
              </a:tblGrid>
              <a:tr h="494384"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MAX</a:t>
                      </a:r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chemeClr val="lt1"/>
                          </a:solidFill>
                        </a:rPr>
                        <a:t>i</a:t>
                      </a:r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smtClean="0"/>
                        <a:t>A(i)</a:t>
                      </a:r>
                    </a:p>
                  </a:txBody>
                  <a:tcPr/>
                </a:tc>
              </a:tr>
              <a:tr h="286428"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</a:rPr>
                        <a:t>88</a:t>
                      </a:r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err="1" smtClean="0"/>
                        <a:t>0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</a:rPr>
                        <a:t>10</a:t>
                      </a:r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286428">
                <a:tc>
                  <a:txBody>
                    <a:bodyPr/>
                    <a:lstStyle/>
                    <a:p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err="1" smtClean="0"/>
                        <a:t>1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</a:rPr>
                        <a:t>55</a:t>
                      </a:r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81076">
                <a:tc>
                  <a:txBody>
                    <a:bodyPr/>
                    <a:lstStyle/>
                    <a:p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err="1" smtClean="0"/>
                        <a:t>2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</a:rPr>
                        <a:t>33</a:t>
                      </a:r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286428">
                <a:tc>
                  <a:txBody>
                    <a:bodyPr/>
                    <a:lstStyle/>
                    <a:p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err="1" smtClean="0"/>
                        <a:t>3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</a:rPr>
                        <a:t>88</a:t>
                      </a:r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286428">
                <a:tc>
                  <a:txBody>
                    <a:bodyPr/>
                    <a:lstStyle/>
                    <a:p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 err="1" smtClean="0"/>
                        <a:t>4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>
                          <a:solidFill>
                            <a:srgbClr val="000000"/>
                          </a:solidFill>
                        </a:rPr>
                        <a:t>11</a:t>
                      </a:r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286428">
                <a:tc>
                  <a:txBody>
                    <a:bodyPr/>
                    <a:lstStyle/>
                    <a:p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 err="1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it-IT" sz="1200" b="1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MAX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-48594" y="338689"/>
            <a:ext cx="2191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5 numeri positivi</a:t>
            </a:r>
          </a:p>
          <a:p>
            <a:r>
              <a:rPr lang="it-IT" dirty="0" smtClean="0"/>
              <a:t> trovare il MAX</a:t>
            </a:r>
            <a:endParaRPr lang="it-IT" dirty="0"/>
          </a:p>
        </p:txBody>
      </p:sp>
      <p:cxnSp>
        <p:nvCxnSpPr>
          <p:cNvPr id="24" name="Connettore 2 23"/>
          <p:cNvCxnSpPr>
            <a:endCxn id="7" idx="0"/>
          </p:cNvCxnSpPr>
          <p:nvPr/>
        </p:nvCxnSpPr>
        <p:spPr>
          <a:xfrm flipH="1">
            <a:off x="3348994" y="2950438"/>
            <a:ext cx="12710" cy="180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2 2"/>
          <p:cNvCxnSpPr>
            <a:stCxn id="4" idx="4"/>
            <a:endCxn id="8" idx="0"/>
          </p:cNvCxnSpPr>
          <p:nvPr/>
        </p:nvCxnSpPr>
        <p:spPr>
          <a:xfrm>
            <a:off x="3355349" y="970407"/>
            <a:ext cx="6355" cy="1779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8" idx="2"/>
            <a:endCxn id="6" idx="0"/>
          </p:cNvCxnSpPr>
          <p:nvPr/>
        </p:nvCxnSpPr>
        <p:spPr>
          <a:xfrm>
            <a:off x="3361704" y="1771852"/>
            <a:ext cx="0" cy="5357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7" idx="4"/>
            <a:endCxn id="10" idx="0"/>
          </p:cNvCxnSpPr>
          <p:nvPr/>
        </p:nvCxnSpPr>
        <p:spPr>
          <a:xfrm>
            <a:off x="3348994" y="3668586"/>
            <a:ext cx="43896" cy="1119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>
            <a:endCxn id="15" idx="0"/>
          </p:cNvCxnSpPr>
          <p:nvPr/>
        </p:nvCxnSpPr>
        <p:spPr>
          <a:xfrm flipH="1">
            <a:off x="3396435" y="5554685"/>
            <a:ext cx="1" cy="3253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59641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744460" y="147053"/>
            <a:ext cx="1330129" cy="47560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START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6517647" y="5277377"/>
            <a:ext cx="1708727" cy="62345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0000"/>
                </a:solidFill>
              </a:rPr>
              <a:t>STOP</a:t>
            </a:r>
            <a:endParaRPr lang="it-IT" b="1" dirty="0">
              <a:solidFill>
                <a:srgbClr val="000000"/>
              </a:solidFill>
            </a:endParaRPr>
          </a:p>
        </p:txBody>
      </p:sp>
      <p:sp>
        <p:nvSpPr>
          <p:cNvPr id="6" name="Diamante 5"/>
          <p:cNvSpPr/>
          <p:nvPr/>
        </p:nvSpPr>
        <p:spPr>
          <a:xfrm>
            <a:off x="2648819" y="2307599"/>
            <a:ext cx="1425770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i&lt;</a:t>
            </a:r>
            <a:r>
              <a:rPr lang="it-IT" dirty="0" err="1" smtClean="0">
                <a:solidFill>
                  <a:srgbClr val="000000"/>
                </a:solidFill>
              </a:rPr>
              <a:t>=N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7" name="Parallelogramma 6"/>
          <p:cNvSpPr/>
          <p:nvPr/>
        </p:nvSpPr>
        <p:spPr>
          <a:xfrm>
            <a:off x="2270981" y="3131353"/>
            <a:ext cx="2156026" cy="537233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A(i)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763185" y="869603"/>
            <a:ext cx="1356309" cy="323165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MAX=0; i=1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9" name="Parallelogramma 8"/>
          <p:cNvSpPr/>
          <p:nvPr/>
        </p:nvSpPr>
        <p:spPr>
          <a:xfrm>
            <a:off x="2648819" y="1421272"/>
            <a:ext cx="1399590" cy="372804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LEGGI </a:t>
            </a:r>
            <a:r>
              <a:rPr lang="it-IT" dirty="0" err="1" smtClean="0">
                <a:solidFill>
                  <a:srgbClr val="000000"/>
                </a:solidFill>
              </a:rPr>
              <a:t>N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0" name="Diamante 9"/>
          <p:cNvSpPr/>
          <p:nvPr/>
        </p:nvSpPr>
        <p:spPr>
          <a:xfrm>
            <a:off x="2314877" y="3792160"/>
            <a:ext cx="2156025" cy="660293"/>
          </a:xfrm>
          <a:prstGeom prst="diamon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A(i)&gt;MAX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900064" y="4440878"/>
            <a:ext cx="1356309" cy="62345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000000"/>
                </a:solidFill>
              </a:rPr>
              <a:t>MAX=A</a:t>
            </a:r>
            <a:r>
              <a:rPr lang="it-IT" dirty="0" smtClean="0">
                <a:solidFill>
                  <a:srgbClr val="000000"/>
                </a:solidFill>
              </a:rPr>
              <a:t>(i)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12" name="Forma 11"/>
          <p:cNvCxnSpPr>
            <a:stCxn id="10" idx="3"/>
          </p:cNvCxnSpPr>
          <p:nvPr/>
        </p:nvCxnSpPr>
        <p:spPr>
          <a:xfrm>
            <a:off x="4470902" y="4122307"/>
            <a:ext cx="107317" cy="3286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Forma 12"/>
          <p:cNvCxnSpPr>
            <a:stCxn id="10" idx="1"/>
          </p:cNvCxnSpPr>
          <p:nvPr/>
        </p:nvCxnSpPr>
        <p:spPr>
          <a:xfrm rot="10800000" flipH="1" flipV="1">
            <a:off x="2314876" y="4122306"/>
            <a:ext cx="1065499" cy="1478371"/>
          </a:xfrm>
          <a:prstGeom prst="bentConnector4">
            <a:avLst>
              <a:gd name="adj1" fmla="val -21455"/>
              <a:gd name="adj2" fmla="val 9798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2125617" y="3780585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2753005" y="5900830"/>
            <a:ext cx="1356309" cy="311727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i=i+1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4578219" y="3780585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cxnSp>
        <p:nvCxnSpPr>
          <p:cNvPr id="17" name="Forma 16"/>
          <p:cNvCxnSpPr>
            <a:stCxn id="11" idx="2"/>
          </p:cNvCxnSpPr>
          <p:nvPr/>
        </p:nvCxnSpPr>
        <p:spPr>
          <a:xfrm rot="5400000">
            <a:off x="3716912" y="4727795"/>
            <a:ext cx="524771" cy="119784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Forma 22"/>
          <p:cNvCxnSpPr>
            <a:stCxn id="15" idx="2"/>
            <a:endCxn id="6" idx="0"/>
          </p:cNvCxnSpPr>
          <p:nvPr/>
        </p:nvCxnSpPr>
        <p:spPr>
          <a:xfrm rot="5400000" flipH="1">
            <a:off x="1443953" y="4225350"/>
            <a:ext cx="3904958" cy="69456"/>
          </a:xfrm>
          <a:prstGeom prst="bentConnector5">
            <a:avLst>
              <a:gd name="adj1" fmla="val -5854"/>
              <a:gd name="adj2" fmla="val 2388740"/>
              <a:gd name="adj3" fmla="val 10585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/>
          <p:cNvSpPr txBox="1"/>
          <p:nvPr/>
        </p:nvSpPr>
        <p:spPr>
          <a:xfrm>
            <a:off x="3441340" y="2783226"/>
            <a:ext cx="315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V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4136280" y="2307600"/>
            <a:ext cx="290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</a:t>
            </a:r>
            <a:endParaRPr lang="it-IT" dirty="0"/>
          </a:p>
        </p:txBody>
      </p:sp>
      <p:cxnSp>
        <p:nvCxnSpPr>
          <p:cNvPr id="36" name="Forma 12"/>
          <p:cNvCxnSpPr>
            <a:stCxn id="6" idx="3"/>
            <a:endCxn id="41" idx="0"/>
          </p:cNvCxnSpPr>
          <p:nvPr/>
        </p:nvCxnSpPr>
        <p:spPr>
          <a:xfrm>
            <a:off x="4074589" y="2637746"/>
            <a:ext cx="3297422" cy="151217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ella 39"/>
          <p:cNvGraphicFramePr>
            <a:graphicFrameLocks noGrp="1"/>
          </p:cNvGraphicFramePr>
          <p:nvPr/>
        </p:nvGraphicFramePr>
        <p:xfrm>
          <a:off x="6556020" y="69659"/>
          <a:ext cx="2079282" cy="234577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93094"/>
                <a:gridCol w="693094"/>
                <a:gridCol w="693094"/>
              </a:tblGrid>
              <a:tr h="545075">
                <a:tc>
                  <a:txBody>
                    <a:bodyPr/>
                    <a:lstStyle/>
                    <a:p>
                      <a:r>
                        <a:rPr lang="it-IT" dirty="0" smtClean="0"/>
                        <a:t>MAX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A(i)</a:t>
                      </a:r>
                    </a:p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N=3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26423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62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33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26423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26423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0000"/>
                          </a:solidFill>
                        </a:rPr>
                        <a:t>62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26423"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err="1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" name="Parallelogramma 40"/>
          <p:cNvSpPr/>
          <p:nvPr/>
        </p:nvSpPr>
        <p:spPr>
          <a:xfrm>
            <a:off x="6293998" y="4149916"/>
            <a:ext cx="2156026" cy="765631"/>
          </a:xfrm>
          <a:prstGeom prst="parallelogram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Stampa MAX</a:t>
            </a:r>
            <a:endParaRPr lang="it-IT" dirty="0">
              <a:solidFill>
                <a:srgbClr val="000000"/>
              </a:solidFill>
            </a:endParaRPr>
          </a:p>
        </p:txBody>
      </p:sp>
      <p:cxnSp>
        <p:nvCxnSpPr>
          <p:cNvPr id="25" name="Connettore 2 24"/>
          <p:cNvCxnSpPr>
            <a:stCxn id="41" idx="4"/>
            <a:endCxn id="5" idx="0"/>
          </p:cNvCxnSpPr>
          <p:nvPr/>
        </p:nvCxnSpPr>
        <p:spPr>
          <a:xfrm rot="5400000">
            <a:off x="7191096" y="5096462"/>
            <a:ext cx="3618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47808" y="384855"/>
            <a:ext cx="2223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N numeri positivi</a:t>
            </a:r>
          </a:p>
          <a:p>
            <a:r>
              <a:rPr lang="it-IT" dirty="0" smtClean="0"/>
              <a:t>trovare il MAX</a:t>
            </a:r>
            <a:endParaRPr lang="it-IT" dirty="0"/>
          </a:p>
        </p:txBody>
      </p:sp>
      <p:cxnSp>
        <p:nvCxnSpPr>
          <p:cNvPr id="24" name="Connettore 2 23"/>
          <p:cNvCxnSpPr>
            <a:endCxn id="7" idx="0"/>
          </p:cNvCxnSpPr>
          <p:nvPr/>
        </p:nvCxnSpPr>
        <p:spPr>
          <a:xfrm flipH="1">
            <a:off x="3348994" y="2950438"/>
            <a:ext cx="12710" cy="180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endCxn id="15" idx="0"/>
          </p:cNvCxnSpPr>
          <p:nvPr/>
        </p:nvCxnSpPr>
        <p:spPr>
          <a:xfrm rot="16200000" flipH="1">
            <a:off x="3249903" y="5719573"/>
            <a:ext cx="311728" cy="507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4" idx="4"/>
            <a:endCxn id="8" idx="0"/>
          </p:cNvCxnSpPr>
          <p:nvPr/>
        </p:nvCxnSpPr>
        <p:spPr>
          <a:xfrm rot="16200000" flipH="1">
            <a:off x="3301959" y="730222"/>
            <a:ext cx="246946" cy="31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8" idx="2"/>
            <a:endCxn id="9" idx="1"/>
          </p:cNvCxnSpPr>
          <p:nvPr/>
        </p:nvCxnSpPr>
        <p:spPr>
          <a:xfrm rot="5400000">
            <a:off x="3304026" y="1283958"/>
            <a:ext cx="228504" cy="46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9" idx="4"/>
            <a:endCxn id="6" idx="0"/>
          </p:cNvCxnSpPr>
          <p:nvPr/>
        </p:nvCxnSpPr>
        <p:spPr>
          <a:xfrm rot="16200000" flipH="1">
            <a:off x="3098398" y="2044292"/>
            <a:ext cx="513523" cy="130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stCxn id="7" idx="3"/>
            <a:endCxn id="10" idx="0"/>
          </p:cNvCxnSpPr>
          <p:nvPr/>
        </p:nvCxnSpPr>
        <p:spPr>
          <a:xfrm rot="16200000" flipH="1">
            <a:off x="3275578" y="3674848"/>
            <a:ext cx="123574" cy="111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793</Words>
  <Application>Microsoft Office PowerPoint</Application>
  <PresentationFormat>Presentazione su schermo (4:3)</PresentationFormat>
  <Paragraphs>423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PROBLEMA: DATI 5 NUMERI TROVA IL MAX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Company>UniSalento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Grazia Celentano</dc:creator>
  <cp:lastModifiedBy>Administrator</cp:lastModifiedBy>
  <cp:revision>30</cp:revision>
  <cp:lastPrinted>2018-04-11T09:09:36Z</cp:lastPrinted>
  <dcterms:created xsi:type="dcterms:W3CDTF">2018-04-13T12:06:25Z</dcterms:created>
  <dcterms:modified xsi:type="dcterms:W3CDTF">2020-04-17T12:57:09Z</dcterms:modified>
</cp:coreProperties>
</file>